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4AD2585-7DDD-404A-A801-0C414C302825}">
  <a:tblStyle styleId="{74AD2585-7DDD-404A-A801-0C414C30282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slide" Target="slides/slide32.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jpg>
</file>

<file path=ppt/media/image12.jp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635942a2ab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g2635942a2ab_1_4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35a1c467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Later in detail</a:t>
            </a:r>
            <a:endParaRPr/>
          </a:p>
        </p:txBody>
      </p:sp>
      <p:sp>
        <p:nvSpPr>
          <p:cNvPr id="155" name="Google Shape;155;g2635a1c467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635a1c4679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635a1c4679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Rest of them are confounders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35a1c467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estimate Propensity Score, I am trying to establishes the relationship between the probability physical activity and covariates. Formula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68" name="Google Shape;168;g2635a1c4679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5a2a96b2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5a2a96b2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635a1c467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come to the Propensity Score Matching  PSM: Create well-balanced treatment (active) and control (inactive) groups based on estimated propensity scores. First, I build logistic regression before matching to be compared with after matching.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82" name="Google Shape;182;g2635a1c4679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35a1c467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distance measured through propensity scores estimated using logistic regression.</a:t>
            </a:r>
            <a:endParaRPr/>
          </a:p>
        </p:txBody>
      </p:sp>
      <p:sp>
        <p:nvSpPr>
          <p:cNvPr id="189" name="Google Shape;189;g2635a1c4679_0_1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635a1c467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Compare the treated and control groups after matching. </a:t>
            </a:r>
            <a:endParaRPr/>
          </a:p>
          <a:p>
            <a:pPr indent="0" lvl="0" marL="0" rtl="0" algn="l">
              <a:spcBef>
                <a:spcPts val="0"/>
              </a:spcBef>
              <a:spcAft>
                <a:spcPts val="0"/>
              </a:spcAft>
              <a:buClr>
                <a:schemeClr val="dk1"/>
              </a:buClr>
              <a:buSzPts val="1100"/>
              <a:buFont typeface="Arial"/>
              <a:buNone/>
            </a:pPr>
            <a:r>
              <a:rPr lang="en"/>
              <a:t>Average effect of increased physical activity on reducing the risk of CVD in treated individuals </a:t>
            </a:r>
            <a:endParaRPr/>
          </a:p>
          <a:p>
            <a:pPr indent="0" lvl="0" marL="0" rtl="0" algn="l">
              <a:spcBef>
                <a:spcPts val="0"/>
              </a:spcBef>
              <a:spcAft>
                <a:spcPts val="0"/>
              </a:spcAft>
              <a:buClr>
                <a:schemeClr val="dk1"/>
              </a:buClr>
              <a:buSzPts val="1100"/>
              <a:buFont typeface="Arial"/>
              <a:buNone/>
            </a:pPr>
            <a:r>
              <a:rPr lang="en"/>
              <a:t>average outcome of treated group - average outcome of the control group.</a:t>
            </a:r>
            <a:endParaRPr/>
          </a:p>
          <a:p>
            <a:pPr indent="0" lvl="0" marL="0" rtl="0" algn="l">
              <a:spcBef>
                <a:spcPts val="0"/>
              </a:spcBef>
              <a:spcAft>
                <a:spcPts val="0"/>
              </a:spcAft>
              <a:buNone/>
            </a:pPr>
            <a:r>
              <a:rPr lang="en"/>
              <a:t>It is the average effect of increased physical activity on reducing the risk of CVD among the treated individuals, considering the adjustment for various confounding factors through propensity score matching. </a:t>
            </a:r>
            <a:endParaRPr/>
          </a:p>
        </p:txBody>
      </p:sp>
      <p:sp>
        <p:nvSpPr>
          <p:cNvPr id="195" name="Google Shape;195;g2635a1c4679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635a1c467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2635a1c4679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a535e2204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a535e2204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a535e2204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a535e2204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35a1c467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Heart disease is a global health challenge, causing morbidity and mortality worldwide. Understanding its complexity, we need to consider different things like biological, behavioral, and environmental factors.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3" name="Google Shape;103;g2635a1c4679_0_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535e2204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535e2204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a535e22048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a535e22048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a535e2204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a535e2204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a535e2204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a535e2204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a535e2204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a535e2204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a5a2a96b2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a5a2a96b2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comparison involves evaluating the distributions of covariates before and after matching by analyzing standardized mean differences or other balance metrics across both treated and control groups.</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a535e2204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a535e2204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a535e2204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g2a535e22048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35a1c467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g2635a1c4679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635a1c467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g2635a1c4679_0_2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635a1c467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context, people are paying more attention to how physical activity can affect the chances of getting heart disease. My Goal: Figuring out the causal effects of physical activity on CVD risk.</a:t>
            </a:r>
            <a:endParaRPr/>
          </a:p>
        </p:txBody>
      </p:sp>
      <p:sp>
        <p:nvSpPr>
          <p:cNvPr id="109" name="Google Shape;109;g2635a1c4679_0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a5a2a96b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a5a2a96b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635a1c4679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Mahalanobis distance analysis helps us understand things better than the usual matching methods.</a:t>
            </a:r>
            <a:endParaRPr/>
          </a:p>
          <a:p>
            <a:pPr indent="0" lvl="0" marL="0" rtl="0" algn="l">
              <a:spcBef>
                <a:spcPts val="0"/>
              </a:spcBef>
              <a:spcAft>
                <a:spcPts val="0"/>
              </a:spcAft>
              <a:buNone/>
            </a:pPr>
            <a:r>
              <a:t/>
            </a:r>
            <a:endParaRPr/>
          </a:p>
        </p:txBody>
      </p:sp>
      <p:sp>
        <p:nvSpPr>
          <p:cNvPr id="295" name="Google Shape;295;g2635a1c4679_0_2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35a1c4679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35a1c4679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35a1c46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Most studies used </a:t>
            </a:r>
            <a:r>
              <a:rPr lang="en"/>
              <a:t>Mendelian Randomization, Randomized Controlled Trials, and propensity score matching for CVD. Numerous factors were examined</a:t>
            </a:r>
            <a:r>
              <a:rPr lang="en"/>
              <a:t>, like the</a:t>
            </a:r>
            <a:r>
              <a:rPr lang="en"/>
              <a:t> connections between bilirubin levels,  alcohol  and education level to the risk of heart problems.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16" name="Google Shape;116;g2635a1c467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635a1c4679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a:t>
            </a:r>
            <a:r>
              <a:rPr lang="en"/>
              <a:t>research</a:t>
            </a:r>
            <a:r>
              <a:rPr lang="en"/>
              <a:t> l</a:t>
            </a:r>
            <a:r>
              <a:rPr lang="en"/>
              <a:t>ooking into new connections like post-traumatic stress disorder and vitamin D supplements affect lipid profiles in women and how they affect CVD. Others explored heart failure, clinical features, prognosis, and treatment strategies.</a:t>
            </a:r>
            <a:endParaRPr/>
          </a:p>
        </p:txBody>
      </p:sp>
      <p:sp>
        <p:nvSpPr>
          <p:cNvPr id="123" name="Google Shape;123;g2635a1c4679_0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635a1c467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also found a few papers on </a:t>
            </a:r>
            <a:r>
              <a:rPr lang="en"/>
              <a:t>physical inactivity related to CVD that happened in </a:t>
            </a:r>
            <a:r>
              <a:rPr lang="en"/>
              <a:t>india</a:t>
            </a:r>
            <a:r>
              <a:rPr lang="en"/>
              <a:t> focusing on various demographic and behavioral factors. One minor section is about physically inactive shows a 1.7% higher chance of getting diagnosed with heart disease compared to those who are active. So, the </a:t>
            </a:r>
            <a:r>
              <a:rPr lang="en"/>
              <a:t>author</a:t>
            </a:r>
            <a:r>
              <a:rPr lang="en"/>
              <a:t> Engaging in light to moderate physical activities significantly impacts CVD risk and overall mortality with CVD. I want to explore more into it.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29" name="Google Shape;129;g2635a1c4679_0_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635a1c4679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635a1c467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on Existing Knowledge, I want to figure out the impact of physical activity on CVD risk in adults to address confounding variables and establish causal relationships.</a:t>
            </a:r>
            <a:endParaRPr/>
          </a:p>
          <a:p>
            <a:pPr indent="0" lvl="0" marL="0" rtl="0" algn="l">
              <a:spcBef>
                <a:spcPts val="0"/>
              </a:spcBef>
              <a:spcAft>
                <a:spcPts val="0"/>
              </a:spcAft>
              <a:buNone/>
            </a:pPr>
            <a:r>
              <a:rPr lang="en"/>
              <a:t>So, my Research Question: What is the impact of physical activity on the risk of developing cardiovascular disease in adults while adjusting for potential confounders?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635a1c467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From </a:t>
            </a:r>
            <a:r>
              <a:rPr lang="en"/>
              <a:t>70,000 adults.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143" name="Google Shape;143;g2635a1c4679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635a1c4679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635a1c4679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jpg"/><Relationship Id="rId3" Type="http://schemas.openxmlformats.org/officeDocument/2006/relationships/image" Target="../media/image1.jpg"/><Relationship Id="rId4" Type="http://schemas.openxmlformats.org/officeDocument/2006/relationships/image" Target="../media/image2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 Id="rId3" Type="http://schemas.openxmlformats.org/officeDocument/2006/relationships/image" Target="../media/image2.jpg"/><Relationship Id="rId4"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 Id="rId3" Type="http://schemas.openxmlformats.org/officeDocument/2006/relationships/image" Target="../media/image16.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 Id="rId3" Type="http://schemas.openxmlformats.org/officeDocument/2006/relationships/image" Target="../media/image3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Option 1">
  <p:cSld name="Title Slide - Option 1">
    <p:spTree>
      <p:nvGrpSpPr>
        <p:cNvPr id="54" name="Shape 54"/>
        <p:cNvGrpSpPr/>
        <p:nvPr/>
      </p:nvGrpSpPr>
      <p:grpSpPr>
        <a:xfrm>
          <a:off x="0" y="0"/>
          <a:ext cx="0" cy="0"/>
          <a:chOff x="0" y="0"/>
          <a:chExt cx="0" cy="0"/>
        </a:xfrm>
      </p:grpSpPr>
      <p:pic>
        <p:nvPicPr>
          <p:cNvPr descr="A close up of a sign&#10;&#10;Description automatically generated" id="55" name="Google Shape;55;p14"/>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close up of a logo&#10;&#10;Description automatically generated" id="56" name="Google Shape;56;p1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close up of a sign&#10;&#10;Description automatically generated" id="57" name="Google Shape;57;p14"/>
          <p:cNvPicPr preferRelativeResize="0"/>
          <p:nvPr/>
        </p:nvPicPr>
        <p:blipFill rotWithShape="1">
          <a:blip r:embed="rId4">
            <a:alphaModFix/>
          </a:blip>
          <a:srcRect b="0" l="0" r="0" t="0"/>
          <a:stretch/>
        </p:blipFill>
        <p:spPr>
          <a:xfrm>
            <a:off x="0" y="0"/>
            <a:ext cx="9144000" cy="5143500"/>
          </a:xfrm>
          <a:prstGeom prst="rect">
            <a:avLst/>
          </a:prstGeom>
          <a:noFill/>
          <a:ln>
            <a:noFill/>
          </a:ln>
        </p:spPr>
      </p:pic>
      <p:sp>
        <p:nvSpPr>
          <p:cNvPr id="58" name="Google Shape;58;p14"/>
          <p:cNvSpPr txBox="1"/>
          <p:nvPr>
            <p:ph type="ctrTitle"/>
          </p:nvPr>
        </p:nvSpPr>
        <p:spPr>
          <a:xfrm>
            <a:off x="2363028" y="371316"/>
            <a:ext cx="6292181" cy="183087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rgbClr val="FFFFFF"/>
              </a:buClr>
              <a:buSzPts val="3000"/>
              <a:buFont typeface="Arial"/>
              <a:buNone/>
              <a:defRPr b="1" i="0" sz="3000" u="none" cap="none" strike="noStrike">
                <a:solidFill>
                  <a:srgbClr val="FFFFFF"/>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9" name="Google Shape;59;p14"/>
          <p:cNvSpPr txBox="1"/>
          <p:nvPr>
            <p:ph idx="1" type="subTitle"/>
          </p:nvPr>
        </p:nvSpPr>
        <p:spPr>
          <a:xfrm>
            <a:off x="2363028" y="2375629"/>
            <a:ext cx="6292181" cy="131445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rgbClr val="D0CECE"/>
              </a:buClr>
              <a:buSzPts val="2100"/>
              <a:buFont typeface="Arial"/>
              <a:buNone/>
              <a:defRPr b="0" i="0" sz="2100" u="none" cap="none" strike="noStrike">
                <a:solidFill>
                  <a:srgbClr val="D0CECE"/>
                </a:solidFill>
                <a:latin typeface="Arial"/>
                <a:ea typeface="Arial"/>
                <a:cs typeface="Arial"/>
                <a:sym typeface="Arial"/>
              </a:defRPr>
            </a:lvl1pPr>
            <a:lvl2pPr lvl="1" marR="0" rtl="0" algn="ctr">
              <a:lnSpc>
                <a:spcPct val="90000"/>
              </a:lnSpc>
              <a:spcBef>
                <a:spcPts val="4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2pPr>
            <a:lvl3pPr lvl="2" marR="0" rtl="0" algn="ctr">
              <a:lnSpc>
                <a:spcPct val="90000"/>
              </a:lnSpc>
              <a:spcBef>
                <a:spcPts val="400"/>
              </a:spcBef>
              <a:spcAft>
                <a:spcPts val="0"/>
              </a:spcAft>
              <a:buClr>
                <a:srgbClr val="888888"/>
              </a:buClr>
              <a:buSzPts val="1500"/>
              <a:buFont typeface="Arial"/>
              <a:buNone/>
              <a:defRPr b="0" i="0" sz="1500" u="none" cap="none" strike="noStrike">
                <a:solidFill>
                  <a:srgbClr val="888888"/>
                </a:solidFill>
                <a:latin typeface="Calibri"/>
                <a:ea typeface="Calibri"/>
                <a:cs typeface="Calibri"/>
                <a:sym typeface="Calibri"/>
              </a:defRPr>
            </a:lvl3pPr>
            <a:lvl4pPr lvl="3"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4pPr>
            <a:lvl5pPr lvl="4"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5pPr>
            <a:lvl6pPr lvl="5"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lvl="6"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lvl="7"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lvl="8" marR="0" rtl="0" algn="ctr">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0" name="Shape 60"/>
        <p:cNvGrpSpPr/>
        <p:nvPr/>
      </p:nvGrpSpPr>
      <p:grpSpPr>
        <a:xfrm>
          <a:off x="0" y="0"/>
          <a:ext cx="0" cy="0"/>
          <a:chOff x="0" y="0"/>
          <a:chExt cx="0" cy="0"/>
        </a:xfrm>
      </p:grpSpPr>
      <p:sp>
        <p:nvSpPr>
          <p:cNvPr id="61" name="Google Shape;61;p15"/>
          <p:cNvSpPr txBox="1"/>
          <p:nvPr>
            <p:ph idx="1" type="body"/>
          </p:nvPr>
        </p:nvSpPr>
        <p:spPr>
          <a:xfrm>
            <a:off x="628650" y="1369219"/>
            <a:ext cx="7886700" cy="2605881"/>
          </a:xfrm>
          <a:prstGeom prst="rect">
            <a:avLst/>
          </a:prstGeom>
          <a:noFill/>
          <a:ln>
            <a:noFill/>
          </a:ln>
        </p:spPr>
        <p:txBody>
          <a:bodyPr anchorCtr="0" anchor="t" bIns="34275" lIns="68575" spcFirstLastPara="1" rIns="68575" wrap="square" tIns="34275">
            <a:noAutofit/>
          </a:bodyPr>
          <a:lstStyle>
            <a:lvl1pPr indent="-228600" lvl="0" marL="457200" marR="0" rtl="0" algn="l">
              <a:lnSpc>
                <a:spcPct val="90000"/>
              </a:lnSpc>
              <a:spcBef>
                <a:spcPts val="800"/>
              </a:spcBef>
              <a:spcAft>
                <a:spcPts val="0"/>
              </a:spcAft>
              <a:buClr>
                <a:srgbClr val="595959"/>
              </a:buClr>
              <a:buSzPts val="2100"/>
              <a:buFont typeface="Arial"/>
              <a:buNone/>
              <a:defRPr b="0" i="0" sz="2100" u="none" cap="none" strike="noStrike">
                <a:solidFill>
                  <a:srgbClr val="595959"/>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2" name="Google Shape;62;p15"/>
          <p:cNvSpPr txBox="1"/>
          <p:nvPr>
            <p:ph type="title"/>
          </p:nvPr>
        </p:nvSpPr>
        <p:spPr>
          <a:xfrm>
            <a:off x="640753" y="536713"/>
            <a:ext cx="7862495" cy="731303"/>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rgbClr val="3F3F3F"/>
              </a:buClr>
              <a:buSzPts val="3000"/>
              <a:buFont typeface="Arial"/>
              <a:buNone/>
              <a:defRPr b="1" i="0" sz="3000" u="none" cap="none" strike="noStrike">
                <a:solidFill>
                  <a:srgbClr val="3F3F3F"/>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3" name="Shape 63"/>
        <p:cNvGrpSpPr/>
        <p:nvPr/>
      </p:nvGrpSpPr>
      <p:grpSpPr>
        <a:xfrm>
          <a:off x="0" y="0"/>
          <a:ext cx="0" cy="0"/>
          <a:chOff x="0" y="0"/>
          <a:chExt cx="0" cy="0"/>
        </a:xfrm>
      </p:grpSpPr>
      <p:sp>
        <p:nvSpPr>
          <p:cNvPr id="64" name="Google Shape;64;p16"/>
          <p:cNvSpPr txBox="1"/>
          <p:nvPr>
            <p:ph idx="1" type="body"/>
          </p:nvPr>
        </p:nvSpPr>
        <p:spPr>
          <a:xfrm>
            <a:off x="1143000" y="2701528"/>
            <a:ext cx="6858000" cy="1241821"/>
          </a:xfrm>
          <a:prstGeom prst="rect">
            <a:avLst/>
          </a:prstGeom>
          <a:noFill/>
          <a:ln>
            <a:noFill/>
          </a:ln>
        </p:spPr>
        <p:txBody>
          <a:bodyPr anchorCtr="0" anchor="t" bIns="34275" lIns="68575" spcFirstLastPara="1" rIns="68575" wrap="square" tIns="34275">
            <a:noAutofit/>
          </a:bodyPr>
          <a:lstStyle>
            <a:lvl1pPr indent="-228600" lvl="0" marL="457200" marR="0" rtl="0" algn="ctr">
              <a:lnSpc>
                <a:spcPct val="90000"/>
              </a:lnSpc>
              <a:spcBef>
                <a:spcPts val="800"/>
              </a:spcBef>
              <a:spcAft>
                <a:spcPts val="0"/>
              </a:spcAft>
              <a:buClr>
                <a:srgbClr val="595959"/>
              </a:buClr>
              <a:buSzPts val="1500"/>
              <a:buFont typeface="Arial"/>
              <a:buNone/>
              <a:defRPr b="0" i="0" sz="1500" u="none" cap="none" strike="noStrike">
                <a:solidFill>
                  <a:srgbClr val="595959"/>
                </a:solidFill>
                <a:latin typeface="Arial"/>
                <a:ea typeface="Arial"/>
                <a:cs typeface="Arial"/>
                <a:sym typeface="Arial"/>
              </a:defRPr>
            </a:lvl1pPr>
            <a:lvl2pPr indent="-228600" lvl="1" marL="9144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9pPr>
          </a:lstStyle>
          <a:p/>
        </p:txBody>
      </p:sp>
      <p:sp>
        <p:nvSpPr>
          <p:cNvPr id="65" name="Google Shape;65;p16"/>
          <p:cNvSpPr txBox="1"/>
          <p:nvPr>
            <p:ph type="title"/>
          </p:nvPr>
        </p:nvSpPr>
        <p:spPr>
          <a:xfrm>
            <a:off x="1143000" y="1199435"/>
            <a:ext cx="6857999" cy="1433037"/>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rgbClr val="595959"/>
              </a:buClr>
              <a:buSzPts val="4100"/>
              <a:buFont typeface="Arial"/>
              <a:buNone/>
              <a:defRPr b="1" i="0" sz="4100" u="none" cap="none" strike="noStrike">
                <a:solidFill>
                  <a:srgbClr val="595959"/>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Areas">
  <p:cSld name="Two Content Areas">
    <p:spTree>
      <p:nvGrpSpPr>
        <p:cNvPr id="66" name="Shape 66"/>
        <p:cNvGrpSpPr/>
        <p:nvPr/>
      </p:nvGrpSpPr>
      <p:grpSpPr>
        <a:xfrm>
          <a:off x="0" y="0"/>
          <a:ext cx="0" cy="0"/>
          <a:chOff x="0" y="0"/>
          <a:chExt cx="0" cy="0"/>
        </a:xfrm>
      </p:grpSpPr>
      <p:sp>
        <p:nvSpPr>
          <p:cNvPr id="67" name="Google Shape;67;p17"/>
          <p:cNvSpPr txBox="1"/>
          <p:nvPr>
            <p:ph idx="1" type="body"/>
          </p:nvPr>
        </p:nvSpPr>
        <p:spPr>
          <a:xfrm>
            <a:off x="628649" y="1369219"/>
            <a:ext cx="3886199" cy="2575856"/>
          </a:xfrm>
          <a:prstGeom prst="rect">
            <a:avLst/>
          </a:prstGeom>
          <a:noFill/>
          <a:ln>
            <a:noFill/>
          </a:ln>
        </p:spPr>
        <p:txBody>
          <a:bodyPr anchorCtr="0" anchor="t" bIns="34275" lIns="68575" spcFirstLastPara="1" rIns="68575" wrap="square" tIns="34275">
            <a:normAutofit/>
          </a:bodyPr>
          <a:lstStyle>
            <a:lvl1pPr indent="-323850" lvl="0" marL="457200" marR="0" rtl="0" algn="l">
              <a:lnSpc>
                <a:spcPct val="90000"/>
              </a:lnSpc>
              <a:spcBef>
                <a:spcPts val="800"/>
              </a:spcBef>
              <a:spcAft>
                <a:spcPts val="0"/>
              </a:spcAft>
              <a:buClr>
                <a:srgbClr val="595959"/>
              </a:buClr>
              <a:buSzPts val="1500"/>
              <a:buFont typeface="Arial"/>
              <a:buChar char="•"/>
              <a:defRPr b="0" i="0" sz="1500" u="none" cap="none" strike="noStrike">
                <a:solidFill>
                  <a:srgbClr val="595959"/>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8" name="Google Shape;68;p17"/>
          <p:cNvSpPr txBox="1"/>
          <p:nvPr>
            <p:ph idx="2" type="body"/>
          </p:nvPr>
        </p:nvSpPr>
        <p:spPr>
          <a:xfrm>
            <a:off x="4629149" y="1369219"/>
            <a:ext cx="3886199" cy="2575856"/>
          </a:xfrm>
          <a:prstGeom prst="rect">
            <a:avLst/>
          </a:prstGeom>
          <a:noFill/>
          <a:ln>
            <a:noFill/>
          </a:ln>
        </p:spPr>
        <p:txBody>
          <a:bodyPr anchorCtr="0" anchor="t" bIns="34275" lIns="68575" spcFirstLastPara="1" rIns="68575" wrap="square" tIns="34275">
            <a:normAutofit/>
          </a:bodyPr>
          <a:lstStyle>
            <a:lvl1pPr indent="-323850" lvl="0" marL="457200" marR="0" rtl="0" algn="l">
              <a:lnSpc>
                <a:spcPct val="90000"/>
              </a:lnSpc>
              <a:spcBef>
                <a:spcPts val="800"/>
              </a:spcBef>
              <a:spcAft>
                <a:spcPts val="0"/>
              </a:spcAft>
              <a:buClr>
                <a:srgbClr val="595959"/>
              </a:buClr>
              <a:buSzPts val="1500"/>
              <a:buFont typeface="Arial"/>
              <a:buChar char="•"/>
              <a:defRPr b="0" i="0" sz="1500" u="none" cap="none" strike="noStrike">
                <a:solidFill>
                  <a:srgbClr val="595959"/>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9" name="Google Shape;69;p17"/>
          <p:cNvSpPr txBox="1"/>
          <p:nvPr>
            <p:ph type="title"/>
          </p:nvPr>
        </p:nvSpPr>
        <p:spPr>
          <a:xfrm>
            <a:off x="640753" y="536713"/>
            <a:ext cx="7862495" cy="731303"/>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rgbClr val="3F3F3F"/>
              </a:buClr>
              <a:buSzPts val="3000"/>
              <a:buFont typeface="Arial"/>
              <a:buNone/>
              <a:defRPr b="1" i="0" sz="3000" u="none" cap="none" strike="noStrike">
                <a:solidFill>
                  <a:srgbClr val="3F3F3F"/>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with Subtitles">
  <p:cSld name="Two Columns with Subtitles">
    <p:spTree>
      <p:nvGrpSpPr>
        <p:cNvPr id="70" name="Shape 70"/>
        <p:cNvGrpSpPr/>
        <p:nvPr/>
      </p:nvGrpSpPr>
      <p:grpSpPr>
        <a:xfrm>
          <a:off x="0" y="0"/>
          <a:ext cx="0" cy="0"/>
          <a:chOff x="0" y="0"/>
          <a:chExt cx="0" cy="0"/>
        </a:xfrm>
      </p:grpSpPr>
      <p:sp>
        <p:nvSpPr>
          <p:cNvPr id="71" name="Google Shape;71;p18"/>
          <p:cNvSpPr txBox="1"/>
          <p:nvPr>
            <p:ph idx="1" type="body"/>
          </p:nvPr>
        </p:nvSpPr>
        <p:spPr>
          <a:xfrm>
            <a:off x="627459" y="1878806"/>
            <a:ext cx="3882663" cy="2074181"/>
          </a:xfrm>
          <a:prstGeom prst="rect">
            <a:avLst/>
          </a:prstGeom>
          <a:noFill/>
          <a:ln>
            <a:noFill/>
          </a:ln>
        </p:spPr>
        <p:txBody>
          <a:bodyPr anchorCtr="0" anchor="t" bIns="34275" lIns="68575" spcFirstLastPara="1" rIns="68575" wrap="square" tIns="34275">
            <a:normAutofit/>
          </a:bodyPr>
          <a:lstStyle>
            <a:lvl1pPr indent="-228600" lvl="0" marL="457200" marR="0" rtl="0" algn="l">
              <a:lnSpc>
                <a:spcPct val="90000"/>
              </a:lnSpc>
              <a:spcBef>
                <a:spcPts val="800"/>
              </a:spcBef>
              <a:spcAft>
                <a:spcPts val="0"/>
              </a:spcAft>
              <a:buClr>
                <a:srgbClr val="595959"/>
              </a:buClr>
              <a:buSzPts val="1500"/>
              <a:buFont typeface="Arial"/>
              <a:buNone/>
              <a:defRPr b="0" i="0" sz="1500" u="none" cap="none" strike="noStrike">
                <a:solidFill>
                  <a:srgbClr val="595959"/>
                </a:solidFill>
                <a:latin typeface="Arial"/>
                <a:ea typeface="Arial"/>
                <a:cs typeface="Arial"/>
                <a:sym typeface="Arial"/>
              </a:defRPr>
            </a:lvl1pPr>
            <a:lvl2pPr indent="-323850" lvl="1" marL="914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23850" lvl="3" marL="1828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323850" lvl="4" marL="22860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5pPr>
            <a:lvl6pPr indent="-304800" lvl="5" marL="27432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6pPr>
            <a:lvl7pPr indent="-304800" lvl="6" marL="32004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7pPr>
            <a:lvl8pPr indent="-304800" lvl="7" marL="36576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8pPr>
            <a:lvl9pPr indent="-304800" lvl="8" marL="41148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9pPr>
          </a:lstStyle>
          <a:p/>
        </p:txBody>
      </p:sp>
      <p:sp>
        <p:nvSpPr>
          <p:cNvPr id="72" name="Google Shape;72;p18"/>
          <p:cNvSpPr txBox="1"/>
          <p:nvPr>
            <p:ph idx="2" type="body"/>
          </p:nvPr>
        </p:nvSpPr>
        <p:spPr>
          <a:xfrm>
            <a:off x="4629150" y="1283622"/>
            <a:ext cx="3889772" cy="594327"/>
          </a:xfrm>
          <a:prstGeom prst="rect">
            <a:avLst/>
          </a:prstGeom>
          <a:noFill/>
          <a:ln>
            <a:noFill/>
          </a:ln>
        </p:spPr>
        <p:txBody>
          <a:bodyPr anchorCtr="0" anchor="b" bIns="34275" lIns="68575" spcFirstLastPara="1" rIns="68575" wrap="square" tIns="34275">
            <a:noAutofit/>
          </a:bodyPr>
          <a:lstStyle>
            <a:lvl1pPr indent="-228600" lvl="0" marL="457200" marR="0" rtl="0" algn="l">
              <a:lnSpc>
                <a:spcPct val="90000"/>
              </a:lnSpc>
              <a:spcBef>
                <a:spcPts val="800"/>
              </a:spcBef>
              <a:spcAft>
                <a:spcPts val="0"/>
              </a:spcAft>
              <a:buClr>
                <a:srgbClr val="595959"/>
              </a:buClr>
              <a:buSzPts val="1900"/>
              <a:buFont typeface="Arial"/>
              <a:buNone/>
              <a:defRPr b="1" i="0" sz="1900" u="none" cap="none" strike="noStrike">
                <a:solidFill>
                  <a:srgbClr val="595959"/>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73" name="Google Shape;73;p18"/>
          <p:cNvSpPr txBox="1"/>
          <p:nvPr>
            <p:ph idx="3" type="body"/>
          </p:nvPr>
        </p:nvSpPr>
        <p:spPr>
          <a:xfrm>
            <a:off x="4633879" y="1878806"/>
            <a:ext cx="3885043" cy="2074181"/>
          </a:xfrm>
          <a:prstGeom prst="rect">
            <a:avLst/>
          </a:prstGeom>
          <a:noFill/>
          <a:ln>
            <a:noFill/>
          </a:ln>
        </p:spPr>
        <p:txBody>
          <a:bodyPr anchorCtr="0" anchor="t" bIns="34275" lIns="68575" spcFirstLastPara="1" rIns="68575" wrap="square" tIns="34275">
            <a:normAutofit/>
          </a:bodyPr>
          <a:lstStyle>
            <a:lvl1pPr indent="-228600" lvl="0" marL="457200" marR="0" rtl="0" algn="l">
              <a:lnSpc>
                <a:spcPct val="90000"/>
              </a:lnSpc>
              <a:spcBef>
                <a:spcPts val="800"/>
              </a:spcBef>
              <a:spcAft>
                <a:spcPts val="0"/>
              </a:spcAft>
              <a:buClr>
                <a:srgbClr val="595959"/>
              </a:buClr>
              <a:buSzPts val="1500"/>
              <a:buFont typeface="Arial"/>
              <a:buNone/>
              <a:defRPr b="0" i="0" sz="1500" u="none" cap="none" strike="noStrike">
                <a:solidFill>
                  <a:srgbClr val="595959"/>
                </a:solidFill>
                <a:latin typeface="Arial"/>
                <a:ea typeface="Arial"/>
                <a:cs typeface="Arial"/>
                <a:sym typeface="Arial"/>
              </a:defRPr>
            </a:lvl1pPr>
            <a:lvl2pPr indent="-323850" lvl="1" marL="914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2pPr>
            <a:lvl3pPr indent="-317500" lvl="2" marL="1371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3pPr>
            <a:lvl4pPr indent="-304800" lvl="3" marL="18288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4pPr>
            <a:lvl5pPr indent="-304800" lvl="4" marL="22860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5pPr>
            <a:lvl6pPr indent="-304800" lvl="5" marL="27432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6pPr>
            <a:lvl7pPr indent="-304800" lvl="6" marL="32004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7pPr>
            <a:lvl8pPr indent="-304800" lvl="7" marL="36576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8pPr>
            <a:lvl9pPr indent="-304800" lvl="8" marL="4114800" marR="0" rtl="0" algn="l">
              <a:lnSpc>
                <a:spcPct val="90000"/>
              </a:lnSpc>
              <a:spcBef>
                <a:spcPts val="4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9pPr>
          </a:lstStyle>
          <a:p/>
        </p:txBody>
      </p:sp>
      <p:sp>
        <p:nvSpPr>
          <p:cNvPr id="74" name="Google Shape;74;p18"/>
          <p:cNvSpPr txBox="1"/>
          <p:nvPr>
            <p:ph idx="4" type="body"/>
          </p:nvPr>
        </p:nvSpPr>
        <p:spPr>
          <a:xfrm>
            <a:off x="627460" y="1284479"/>
            <a:ext cx="3887390" cy="594327"/>
          </a:xfrm>
          <a:prstGeom prst="rect">
            <a:avLst/>
          </a:prstGeom>
          <a:noFill/>
          <a:ln>
            <a:noFill/>
          </a:ln>
        </p:spPr>
        <p:txBody>
          <a:bodyPr anchorCtr="0" anchor="b" bIns="34275" lIns="68575" spcFirstLastPara="1" rIns="68575" wrap="square" tIns="34275">
            <a:noAutofit/>
          </a:bodyPr>
          <a:lstStyle>
            <a:lvl1pPr indent="-228600" lvl="0" marL="457200" marR="0" rtl="0" algn="l">
              <a:lnSpc>
                <a:spcPct val="90000"/>
              </a:lnSpc>
              <a:spcBef>
                <a:spcPts val="800"/>
              </a:spcBef>
              <a:spcAft>
                <a:spcPts val="0"/>
              </a:spcAft>
              <a:buClr>
                <a:srgbClr val="595959"/>
              </a:buClr>
              <a:buSzPts val="1900"/>
              <a:buFont typeface="Arial"/>
              <a:buNone/>
              <a:defRPr b="1" i="0" sz="1900" u="none" cap="none" strike="noStrike">
                <a:solidFill>
                  <a:srgbClr val="595959"/>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75" name="Google Shape;75;p18"/>
          <p:cNvSpPr txBox="1"/>
          <p:nvPr>
            <p:ph type="title"/>
          </p:nvPr>
        </p:nvSpPr>
        <p:spPr>
          <a:xfrm>
            <a:off x="640753" y="536713"/>
            <a:ext cx="7862495" cy="731303"/>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rgbClr val="3F3F3F"/>
              </a:buClr>
              <a:buSzPts val="3000"/>
              <a:buFont typeface="Arial"/>
              <a:buNone/>
              <a:defRPr b="1" i="0" sz="3000" u="none" cap="none" strike="noStrike">
                <a:solidFill>
                  <a:srgbClr val="3F3F3F"/>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76" name="Shape 76"/>
        <p:cNvGrpSpPr/>
        <p:nvPr/>
      </p:nvGrpSpPr>
      <p:grpSpPr>
        <a:xfrm>
          <a:off x="0" y="0"/>
          <a:ext cx="0" cy="0"/>
          <a:chOff x="0" y="0"/>
          <a:chExt cx="0" cy="0"/>
        </a:xfrm>
      </p:grpSpPr>
      <p:sp>
        <p:nvSpPr>
          <p:cNvPr id="77" name="Google Shape;77;p19"/>
          <p:cNvSpPr txBox="1"/>
          <p:nvPr>
            <p:ph idx="1" type="body"/>
          </p:nvPr>
        </p:nvSpPr>
        <p:spPr>
          <a:xfrm>
            <a:off x="343288" y="408818"/>
            <a:ext cx="4044950" cy="3310514"/>
          </a:xfrm>
          <a:prstGeom prst="rect">
            <a:avLst/>
          </a:prstGeom>
          <a:noFill/>
          <a:ln>
            <a:noFill/>
          </a:ln>
        </p:spPr>
        <p:txBody>
          <a:bodyPr anchorCtr="0" anchor="t" bIns="34275" lIns="68575" spcFirstLastPara="1" rIns="68575" wrap="square" tIns="34275">
            <a:normAutofit/>
          </a:bodyPr>
          <a:lstStyle>
            <a:lvl1pPr indent="-228600" lvl="0" marL="457200" marR="0" rtl="0" algn="l">
              <a:lnSpc>
                <a:spcPct val="90000"/>
              </a:lnSpc>
              <a:spcBef>
                <a:spcPts val="800"/>
              </a:spcBef>
              <a:spcAft>
                <a:spcPts val="0"/>
              </a:spcAft>
              <a:buClr>
                <a:srgbClr val="595959"/>
              </a:buClr>
              <a:buSzPts val="1500"/>
              <a:buFont typeface="Arial"/>
              <a:buNone/>
              <a:defRPr b="0" i="0" sz="1500" u="none" cap="none" strike="noStrike">
                <a:solidFill>
                  <a:srgbClr val="595959"/>
                </a:solidFill>
                <a:latin typeface="Arial"/>
                <a:ea typeface="Arial"/>
                <a:cs typeface="Arial"/>
                <a:sym typeface="Arial"/>
              </a:defRPr>
            </a:lvl1pPr>
            <a:lvl2pPr indent="-323850" lvl="1" marL="914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23850" lvl="3" marL="1828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323850" lvl="4" marL="22860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78" name="Google Shape;78;p19"/>
          <p:cNvSpPr txBox="1"/>
          <p:nvPr>
            <p:ph idx="2" type="body"/>
          </p:nvPr>
        </p:nvSpPr>
        <p:spPr>
          <a:xfrm>
            <a:off x="4673600" y="408819"/>
            <a:ext cx="4044949" cy="3310514"/>
          </a:xfrm>
          <a:prstGeom prst="rect">
            <a:avLst/>
          </a:prstGeom>
          <a:noFill/>
          <a:ln>
            <a:noFill/>
          </a:ln>
        </p:spPr>
        <p:txBody>
          <a:bodyPr anchorCtr="0" anchor="t" bIns="34275" lIns="68575" spcFirstLastPara="1" rIns="68575" wrap="square" tIns="34275">
            <a:normAutofit/>
          </a:bodyPr>
          <a:lstStyle>
            <a:lvl1pPr indent="-228600" lvl="0" marL="457200" marR="0" rtl="0" algn="l">
              <a:lnSpc>
                <a:spcPct val="90000"/>
              </a:lnSpc>
              <a:spcBef>
                <a:spcPts val="800"/>
              </a:spcBef>
              <a:spcAft>
                <a:spcPts val="0"/>
              </a:spcAft>
              <a:buClr>
                <a:srgbClr val="595959"/>
              </a:buClr>
              <a:buSzPts val="1500"/>
              <a:buFont typeface="Arial"/>
              <a:buNone/>
              <a:defRPr b="0" i="0" sz="1500" u="none" cap="none" strike="noStrike">
                <a:solidFill>
                  <a:srgbClr val="595959"/>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p:cSld name="Photo with Caption">
    <p:spTree>
      <p:nvGrpSpPr>
        <p:cNvPr id="79" name="Shape 79"/>
        <p:cNvGrpSpPr/>
        <p:nvPr/>
      </p:nvGrpSpPr>
      <p:grpSpPr>
        <a:xfrm>
          <a:off x="0" y="0"/>
          <a:ext cx="0" cy="0"/>
          <a:chOff x="0" y="0"/>
          <a:chExt cx="0" cy="0"/>
        </a:xfrm>
      </p:grpSpPr>
      <p:sp>
        <p:nvSpPr>
          <p:cNvPr id="80" name="Google Shape;80;p20"/>
          <p:cNvSpPr/>
          <p:nvPr>
            <p:ph idx="2" type="pic"/>
          </p:nvPr>
        </p:nvSpPr>
        <p:spPr>
          <a:xfrm rot="344365">
            <a:off x="574442" y="515504"/>
            <a:ext cx="7943643" cy="2618480"/>
          </a:xfrm>
          <a:prstGeom prst="rect">
            <a:avLst/>
          </a:prstGeom>
          <a:solidFill>
            <a:srgbClr val="ECECEC"/>
          </a:solidFill>
          <a:ln cap="sq" cmpd="sng" w="190500">
            <a:solidFill>
              <a:srgbClr val="FFFFFF"/>
            </a:solidFill>
            <a:prstDash val="solid"/>
            <a:miter lim="800000"/>
            <a:headEnd len="sm" w="sm" type="none"/>
            <a:tailEnd len="sm" w="sm" type="none"/>
          </a:ln>
        </p:spPr>
      </p:sp>
      <p:sp>
        <p:nvSpPr>
          <p:cNvPr id="81" name="Google Shape;81;p20"/>
          <p:cNvSpPr txBox="1"/>
          <p:nvPr>
            <p:ph idx="1" type="body"/>
          </p:nvPr>
        </p:nvSpPr>
        <p:spPr>
          <a:xfrm>
            <a:off x="516367" y="3364514"/>
            <a:ext cx="8112738" cy="603646"/>
          </a:xfrm>
          <a:prstGeom prst="rect">
            <a:avLst/>
          </a:prstGeom>
          <a:noFill/>
          <a:ln>
            <a:noFill/>
          </a:ln>
        </p:spPr>
        <p:txBody>
          <a:bodyPr anchorCtr="0" anchor="t" bIns="34275" lIns="68575" spcFirstLastPara="1" rIns="68575" wrap="square" tIns="34275">
            <a:normAutofit/>
          </a:bodyPr>
          <a:lstStyle>
            <a:lvl1pPr indent="-228600" lvl="0" marL="457200" marR="0" rtl="0" algn="ctr">
              <a:lnSpc>
                <a:spcPct val="90000"/>
              </a:lnSpc>
              <a:spcBef>
                <a:spcPts val="800"/>
              </a:spcBef>
              <a:spcAft>
                <a:spcPts val="0"/>
              </a:spcAft>
              <a:buClr>
                <a:srgbClr val="595959"/>
              </a:buClr>
              <a:buSzPts val="1200"/>
              <a:buFont typeface="Arial"/>
              <a:buNone/>
              <a:defRPr b="0" i="0" sz="1200" u="none" cap="none" strike="noStrike">
                <a:solidFill>
                  <a:srgbClr val="595959"/>
                </a:solidFill>
                <a:latin typeface="Arial"/>
                <a:ea typeface="Arial"/>
                <a:cs typeface="Arial"/>
                <a:sym typeface="Arial"/>
              </a:defRPr>
            </a:lvl1pPr>
            <a:lvl2pPr indent="-228600" lvl="1" marL="9144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700"/>
              <a:buFont typeface="Arial"/>
              <a:buNone/>
              <a:defRPr b="0" i="0" sz="7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 Option 1">
  <p:cSld name="Closing Slide - Option 1">
    <p:spTree>
      <p:nvGrpSpPr>
        <p:cNvPr id="82" name="Shape 82"/>
        <p:cNvGrpSpPr/>
        <p:nvPr/>
      </p:nvGrpSpPr>
      <p:grpSpPr>
        <a:xfrm>
          <a:off x="0" y="0"/>
          <a:ext cx="0" cy="0"/>
          <a:chOff x="0" y="0"/>
          <a:chExt cx="0" cy="0"/>
        </a:xfrm>
      </p:grpSpPr>
      <p:pic>
        <p:nvPicPr>
          <p:cNvPr descr="A picture containing water, computer&#10;&#10;Description automatically generated" id="83" name="Google Shape;83;p21"/>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picture containing brick&#10;&#10;Description automatically generated" id="84" name="Google Shape;84;p2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descr="A close up of a logo&#10;&#10;Description automatically generated" id="85" name="Google Shape;85;p21"/>
          <p:cNvPicPr preferRelativeResize="0"/>
          <p:nvPr/>
        </p:nvPicPr>
        <p:blipFill rotWithShape="1">
          <a:blip r:embed="rId4">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Option 2">
  <p:cSld name="Title Slide - Option 2">
    <p:spTree>
      <p:nvGrpSpPr>
        <p:cNvPr id="86" name="Shape 86"/>
        <p:cNvGrpSpPr/>
        <p:nvPr/>
      </p:nvGrpSpPr>
      <p:grpSpPr>
        <a:xfrm>
          <a:off x="0" y="0"/>
          <a:ext cx="0" cy="0"/>
          <a:chOff x="0" y="0"/>
          <a:chExt cx="0" cy="0"/>
        </a:xfrm>
      </p:grpSpPr>
      <p:pic>
        <p:nvPicPr>
          <p:cNvPr descr="A picture containing bird&#10;&#10;Description automatically generated" id="87" name="Google Shape;87;p22"/>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picture containing bird&#10;&#10;Description automatically generated" id="88" name="Google Shape;88;p2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9" name="Google Shape;89;p22"/>
          <p:cNvSpPr txBox="1"/>
          <p:nvPr>
            <p:ph type="title"/>
          </p:nvPr>
        </p:nvSpPr>
        <p:spPr>
          <a:xfrm>
            <a:off x="517530" y="903643"/>
            <a:ext cx="8099696" cy="1433037"/>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rgbClr val="FFFFFF"/>
              </a:buClr>
              <a:buSzPts val="4100"/>
              <a:buFont typeface="Arial"/>
              <a:buNone/>
              <a:defRPr b="1" i="0" sz="4100" u="none" cap="none" strike="noStrike">
                <a:solidFill>
                  <a:srgbClr val="FFFFFF"/>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90" name="Google Shape;90;p22"/>
          <p:cNvSpPr txBox="1"/>
          <p:nvPr>
            <p:ph idx="1" type="body"/>
          </p:nvPr>
        </p:nvSpPr>
        <p:spPr>
          <a:xfrm>
            <a:off x="524436" y="2493323"/>
            <a:ext cx="8078842" cy="1125140"/>
          </a:xfrm>
          <a:prstGeom prst="rect">
            <a:avLst/>
          </a:prstGeom>
          <a:noFill/>
          <a:ln>
            <a:noFill/>
          </a:ln>
        </p:spPr>
        <p:txBody>
          <a:bodyPr anchorCtr="0" anchor="t" bIns="34275" lIns="68575" spcFirstLastPara="1" rIns="68575" wrap="square" tIns="34275">
            <a:noAutofit/>
          </a:bodyPr>
          <a:lstStyle>
            <a:lvl1pPr indent="-228600" lvl="0" marL="457200" marR="0" rtl="0" algn="ctr">
              <a:lnSpc>
                <a:spcPct val="90000"/>
              </a:lnSpc>
              <a:spcBef>
                <a:spcPts val="800"/>
              </a:spcBef>
              <a:spcAft>
                <a:spcPts val="0"/>
              </a:spcAft>
              <a:buClr>
                <a:srgbClr val="FFFFFF"/>
              </a:buClr>
              <a:buSzPts val="1500"/>
              <a:buFont typeface="Arial"/>
              <a:buNone/>
              <a:defRPr b="0" i="0" sz="1500" u="none" cap="none" strike="noStrike">
                <a:solidFill>
                  <a:srgbClr val="FFFFFF"/>
                </a:solidFill>
                <a:latin typeface="Arial"/>
                <a:ea typeface="Arial"/>
                <a:cs typeface="Arial"/>
                <a:sym typeface="Arial"/>
              </a:defRPr>
            </a:lvl1pPr>
            <a:lvl2pPr indent="-228600" lvl="1" marL="9144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100"/>
              <a:buFont typeface="Arial"/>
              <a:buNone/>
              <a:defRPr b="0" i="0" sz="1100" u="none" cap="none" strike="noStrike">
                <a:solidFill>
                  <a:srgbClr val="888888"/>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 Option 2">
  <p:cSld name="Closing Slide - Option 2">
    <p:spTree>
      <p:nvGrpSpPr>
        <p:cNvPr id="91" name="Shape 91"/>
        <p:cNvGrpSpPr/>
        <p:nvPr/>
      </p:nvGrpSpPr>
      <p:grpSpPr>
        <a:xfrm>
          <a:off x="0" y="0"/>
          <a:ext cx="0" cy="0"/>
          <a:chOff x="0" y="0"/>
          <a:chExt cx="0" cy="0"/>
        </a:xfrm>
      </p:grpSpPr>
      <p:pic>
        <p:nvPicPr>
          <p:cNvPr descr="A picture containing screenshot, bird&#10;&#10;Description automatically generated" id="92" name="Google Shape;92;p2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93" name="Google Shape;93;p23"/>
          <p:cNvSpPr/>
          <p:nvPr/>
        </p:nvSpPr>
        <p:spPr>
          <a:xfrm>
            <a:off x="0" y="0"/>
            <a:ext cx="9144000" cy="5143500"/>
          </a:xfrm>
          <a:prstGeom prst="rect">
            <a:avLst/>
          </a:prstGeom>
          <a:solidFill>
            <a:srgbClr val="003A5D"/>
          </a:solidFill>
          <a:ln cap="flat" cmpd="sng" w="12700">
            <a:solidFill>
              <a:srgbClr val="31538F"/>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descr="A close up of a logo&#10;&#10;Description automatically generated" id="94" name="Google Shape;94;p23"/>
          <p:cNvPicPr preferRelativeResize="0"/>
          <p:nvPr/>
        </p:nvPicPr>
        <p:blipFill rotWithShape="1">
          <a:blip r:embed="rId3">
            <a:alphaModFix/>
          </a:blip>
          <a:srcRect b="0" l="0" r="0" t="0"/>
          <a:stretch/>
        </p:blipFill>
        <p:spPr>
          <a:xfrm>
            <a:off x="1143000" y="0"/>
            <a:ext cx="6858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 Type="http://schemas.openxmlformats.org/officeDocument/2006/relationships/image" Target="../media/image8.jpg"/><Relationship Id="rId2" Type="http://schemas.openxmlformats.org/officeDocument/2006/relationships/image" Target="../media/image10.jpg"/><Relationship Id="rId3" Type="http://schemas.openxmlformats.org/officeDocument/2006/relationships/image" Target="../media/image5.jpg"/><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theme" Target="../theme/theme1.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descr="A picture containing screenshot&#10;&#10;Description automatically generated" id="51" name="Google Shape;51;p13"/>
          <p:cNvPicPr preferRelativeResize="0"/>
          <p:nvPr/>
        </p:nvPicPr>
        <p:blipFill rotWithShape="1">
          <a:blip r:embed="rId1">
            <a:alphaModFix/>
          </a:blip>
          <a:srcRect b="0" l="0" r="0" t="0"/>
          <a:stretch/>
        </p:blipFill>
        <p:spPr>
          <a:xfrm>
            <a:off x="0" y="0"/>
            <a:ext cx="9144000" cy="5143500"/>
          </a:xfrm>
          <a:prstGeom prst="rect">
            <a:avLst/>
          </a:prstGeom>
          <a:noFill/>
          <a:ln>
            <a:noFill/>
          </a:ln>
        </p:spPr>
      </p:pic>
      <p:pic>
        <p:nvPicPr>
          <p:cNvPr descr="A close up of a logo&#10;&#10;Description automatically generated" id="52" name="Google Shape;52;p13"/>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descr="A close up of a logo&#10;&#10;Description automatically generated" id="53" name="Google Shape;53;p13"/>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3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4"/>
          <p:cNvSpPr txBox="1"/>
          <p:nvPr>
            <p:ph type="ctrTitle"/>
          </p:nvPr>
        </p:nvSpPr>
        <p:spPr>
          <a:xfrm>
            <a:off x="1111575" y="1656300"/>
            <a:ext cx="7559700" cy="1830900"/>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rgbClr val="FFFFFF"/>
              </a:buClr>
              <a:buSzPts val="3000"/>
              <a:buFont typeface="Arial"/>
              <a:buNone/>
            </a:pPr>
            <a:r>
              <a:rPr lang="en" sz="2800"/>
              <a:t>Physical Activity and Its Impact on</a:t>
            </a:r>
            <a:endParaRPr sz="2800"/>
          </a:p>
          <a:p>
            <a:pPr indent="0" lvl="0" marL="0" rtl="0" algn="l">
              <a:lnSpc>
                <a:spcPct val="90000"/>
              </a:lnSpc>
              <a:spcBef>
                <a:spcPts val="0"/>
              </a:spcBef>
              <a:spcAft>
                <a:spcPts val="0"/>
              </a:spcAft>
              <a:buClr>
                <a:srgbClr val="FFFFFF"/>
              </a:buClr>
              <a:buSzPts val="3000"/>
              <a:buFont typeface="Arial"/>
              <a:buNone/>
            </a:pPr>
            <a:r>
              <a:rPr lang="en" sz="2800"/>
              <a:t>Cardiovascular Disease (CVD) Risk  </a:t>
            </a:r>
            <a:endParaRPr sz="2800"/>
          </a:p>
          <a:p>
            <a:pPr indent="0" lvl="0" marL="0" rtl="0" algn="l">
              <a:lnSpc>
                <a:spcPct val="90000"/>
              </a:lnSpc>
              <a:spcBef>
                <a:spcPts val="0"/>
              </a:spcBef>
              <a:spcAft>
                <a:spcPts val="0"/>
              </a:spcAft>
              <a:buClr>
                <a:srgbClr val="FFFFFF"/>
              </a:buClr>
              <a:buSzPts val="3000"/>
              <a:buFont typeface="Arial"/>
              <a:buNone/>
            </a:pPr>
            <a:r>
              <a:rPr lang="en" sz="2800"/>
              <a:t>      — </a:t>
            </a:r>
            <a:r>
              <a:rPr lang="en" sz="2800"/>
              <a:t>A Propensity Score Matching Study</a:t>
            </a:r>
            <a:endParaRPr sz="2800"/>
          </a:p>
        </p:txBody>
      </p:sp>
      <p:sp>
        <p:nvSpPr>
          <p:cNvPr id="100" name="Google Shape;100;p24"/>
          <p:cNvSpPr txBox="1"/>
          <p:nvPr>
            <p:ph idx="1" type="subTitle"/>
          </p:nvPr>
        </p:nvSpPr>
        <p:spPr>
          <a:xfrm>
            <a:off x="1497253" y="3225165"/>
            <a:ext cx="6292200" cy="1314600"/>
          </a:xfrm>
          <a:prstGeom prst="rect">
            <a:avLst/>
          </a:prstGeom>
          <a:noFill/>
          <a:ln>
            <a:noFill/>
          </a:ln>
        </p:spPr>
        <p:txBody>
          <a:bodyPr anchorCtr="0" anchor="t" bIns="34275" lIns="68575" spcFirstLastPara="1" rIns="68575" wrap="square" tIns="34275">
            <a:noAutofit/>
          </a:bodyPr>
          <a:lstStyle/>
          <a:p>
            <a:pPr indent="0" lvl="0" marL="0" rtl="0" algn="ctr">
              <a:lnSpc>
                <a:spcPct val="90000"/>
              </a:lnSpc>
              <a:spcBef>
                <a:spcPts val="0"/>
              </a:spcBef>
              <a:spcAft>
                <a:spcPts val="0"/>
              </a:spcAft>
              <a:buClr>
                <a:srgbClr val="D0CECE"/>
              </a:buClr>
              <a:buSzPts val="2100"/>
              <a:buNone/>
            </a:pPr>
            <a:r>
              <a:rPr lang="en"/>
              <a:t>STAT 6230 Causal Inference Final Project</a:t>
            </a:r>
            <a:endParaRPr/>
          </a:p>
          <a:p>
            <a:pPr indent="0" lvl="0" marL="0" rtl="0" algn="ctr">
              <a:lnSpc>
                <a:spcPct val="90000"/>
              </a:lnSpc>
              <a:spcBef>
                <a:spcPts val="0"/>
              </a:spcBef>
              <a:spcAft>
                <a:spcPts val="0"/>
              </a:spcAft>
              <a:buClr>
                <a:srgbClr val="D0CECE"/>
              </a:buClr>
              <a:buSzPts val="2100"/>
              <a:buNone/>
            </a:pPr>
            <a:r>
              <a:t/>
            </a:r>
            <a:endParaRPr/>
          </a:p>
          <a:p>
            <a:pPr indent="0" lvl="0" marL="0" rtl="0" algn="ctr">
              <a:lnSpc>
                <a:spcPct val="90000"/>
              </a:lnSpc>
              <a:spcBef>
                <a:spcPts val="0"/>
              </a:spcBef>
              <a:spcAft>
                <a:spcPts val="0"/>
              </a:spcAft>
              <a:buClr>
                <a:srgbClr val="D0CECE"/>
              </a:buClr>
              <a:buSzPts val="2100"/>
              <a:buNone/>
            </a:pPr>
            <a:r>
              <a:rPr lang="en"/>
              <a:t>Xue Ming Wang (Vivian)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3"/>
          <p:cNvSpPr txBox="1"/>
          <p:nvPr>
            <p:ph idx="1" type="body"/>
          </p:nvPr>
        </p:nvSpPr>
        <p:spPr>
          <a:xfrm>
            <a:off x="628650" y="1369224"/>
            <a:ext cx="7886700" cy="2255700"/>
          </a:xfrm>
          <a:prstGeom prst="rect">
            <a:avLst/>
          </a:prstGeom>
          <a:noFill/>
          <a:ln>
            <a:noFill/>
          </a:ln>
        </p:spPr>
        <p:txBody>
          <a:bodyPr anchorCtr="0" anchor="t" bIns="34275" lIns="68575" spcFirstLastPara="1" rIns="68575" wrap="square" tIns="34275">
            <a:noAutofit/>
          </a:bodyPr>
          <a:lstStyle/>
          <a:p>
            <a:pPr indent="-361950" lvl="0" marL="457200" rtl="0" algn="l">
              <a:spcBef>
                <a:spcPts val="800"/>
              </a:spcBef>
              <a:spcAft>
                <a:spcPts val="0"/>
              </a:spcAft>
              <a:buSzPts val="2100"/>
              <a:buAutoNum type="arabicPeriod"/>
            </a:pPr>
            <a:r>
              <a:rPr lang="en"/>
              <a:t>Estimating Propensity Score</a:t>
            </a:r>
            <a:endParaRPr/>
          </a:p>
          <a:p>
            <a:pPr indent="-361950" lvl="0" marL="457200" rtl="0" algn="l">
              <a:spcBef>
                <a:spcPts val="1000"/>
              </a:spcBef>
              <a:spcAft>
                <a:spcPts val="0"/>
              </a:spcAft>
              <a:buSzPts val="2100"/>
              <a:buAutoNum type="arabicPeriod"/>
            </a:pPr>
            <a:r>
              <a:rPr lang="en"/>
              <a:t>Propensity Score Matching (PSM)</a:t>
            </a:r>
            <a:endParaRPr/>
          </a:p>
          <a:p>
            <a:pPr indent="-361950" lvl="0" marL="457200" rtl="0" algn="l">
              <a:spcBef>
                <a:spcPts val="1000"/>
              </a:spcBef>
              <a:spcAft>
                <a:spcPts val="0"/>
              </a:spcAft>
              <a:buSzPts val="2100"/>
              <a:buAutoNum type="arabicPeriod"/>
            </a:pPr>
            <a:r>
              <a:rPr lang="en"/>
              <a:t>Analyzing Treatment Effects</a:t>
            </a:r>
            <a:endParaRPr/>
          </a:p>
          <a:p>
            <a:pPr indent="-361950" lvl="0" marL="457200" rtl="0" algn="l">
              <a:spcBef>
                <a:spcPts val="1000"/>
              </a:spcBef>
              <a:spcAft>
                <a:spcPts val="0"/>
              </a:spcAft>
              <a:buSzPts val="2100"/>
              <a:buAutoNum type="arabicPeriod"/>
            </a:pPr>
            <a:r>
              <a:rPr lang="en"/>
              <a:t>Checking Balance</a:t>
            </a:r>
            <a:endParaRPr/>
          </a:p>
          <a:p>
            <a:pPr indent="-361950" lvl="0" marL="457200" rtl="0" algn="l">
              <a:spcBef>
                <a:spcPts val="1000"/>
              </a:spcBef>
              <a:spcAft>
                <a:spcPts val="0"/>
              </a:spcAft>
              <a:buSzPts val="2100"/>
              <a:buAutoNum type="arabicPeriod"/>
            </a:pPr>
            <a:r>
              <a:rPr lang="en"/>
              <a:t>T-test</a:t>
            </a:r>
            <a:endParaRPr/>
          </a:p>
          <a:p>
            <a:pPr indent="0" lvl="0" marL="0" rtl="0" algn="l">
              <a:lnSpc>
                <a:spcPct val="90000"/>
              </a:lnSpc>
              <a:spcBef>
                <a:spcPts val="1000"/>
              </a:spcBef>
              <a:spcAft>
                <a:spcPts val="0"/>
              </a:spcAft>
              <a:buNone/>
            </a:pPr>
            <a:r>
              <a:t/>
            </a:r>
            <a:endParaRPr/>
          </a:p>
        </p:txBody>
      </p:sp>
      <p:sp>
        <p:nvSpPr>
          <p:cNvPr id="158" name="Google Shape;158;p33"/>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Methods</a:t>
            </a:r>
            <a:endParaRPr/>
          </a:p>
        </p:txBody>
      </p:sp>
      <p:pic>
        <p:nvPicPr>
          <p:cNvPr id="159" name="Google Shape;159;p33"/>
          <p:cNvPicPr preferRelativeResize="0"/>
          <p:nvPr/>
        </p:nvPicPr>
        <p:blipFill rotWithShape="1">
          <a:blip r:embed="rId3">
            <a:alphaModFix/>
          </a:blip>
          <a:srcRect b="0" l="0" r="31243" t="0"/>
          <a:stretch/>
        </p:blipFill>
        <p:spPr>
          <a:xfrm>
            <a:off x="5573750" y="536725"/>
            <a:ext cx="3256250" cy="2837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4"/>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just">
              <a:spcBef>
                <a:spcPts val="800"/>
              </a:spcBef>
              <a:spcAft>
                <a:spcPts val="0"/>
              </a:spcAft>
              <a:buClr>
                <a:schemeClr val="dk1"/>
              </a:buClr>
              <a:buSzPts val="1100"/>
              <a:buFont typeface="Arial"/>
              <a:buNone/>
            </a:pPr>
            <a:r>
              <a:rPr b="1" lang="en"/>
              <a:t>Treatment Assignment:</a:t>
            </a:r>
            <a:r>
              <a:rPr lang="en"/>
              <a:t> Physically active (active) indicating engagement in physical activity. (0 =No,1 = Yes)</a:t>
            </a:r>
            <a:endParaRPr/>
          </a:p>
          <a:p>
            <a:pPr indent="0" lvl="0" marL="0" rtl="0" algn="just">
              <a:spcBef>
                <a:spcPts val="800"/>
              </a:spcBef>
              <a:spcAft>
                <a:spcPts val="0"/>
              </a:spcAft>
              <a:buClr>
                <a:schemeClr val="dk1"/>
              </a:buClr>
              <a:buSzPts val="1100"/>
              <a:buFont typeface="Arial"/>
              <a:buNone/>
            </a:pPr>
            <a:r>
              <a:rPr b="1" lang="en"/>
              <a:t>Outcome:</a:t>
            </a:r>
            <a:r>
              <a:rPr lang="en"/>
              <a:t> Presence or absence of cardiovascular disease (cardio), a binary indicator of diagnosis. (0 =No,1 = Yes)</a:t>
            </a:r>
            <a:endParaRPr/>
          </a:p>
          <a:p>
            <a:pPr indent="0" lvl="0" marL="0" rtl="0" algn="just">
              <a:spcBef>
                <a:spcPts val="800"/>
              </a:spcBef>
              <a:spcAft>
                <a:spcPts val="0"/>
              </a:spcAft>
              <a:buClr>
                <a:schemeClr val="dk1"/>
              </a:buClr>
              <a:buSzPts val="1100"/>
              <a:buFont typeface="Arial"/>
              <a:buNone/>
            </a:pPr>
            <a:r>
              <a:rPr b="1" lang="en"/>
              <a:t>Confounders:</a:t>
            </a:r>
            <a:r>
              <a:rPr lang="en"/>
              <a:t> age, gender, weight, blood pressure, cholesterol, glucose, smoking, and alcohol habits.</a:t>
            </a:r>
            <a:endParaRPr/>
          </a:p>
          <a:p>
            <a:pPr indent="0" lvl="0" marL="0" rtl="0" algn="l">
              <a:spcBef>
                <a:spcPts val="800"/>
              </a:spcBef>
              <a:spcAft>
                <a:spcPts val="0"/>
              </a:spcAft>
              <a:buNone/>
            </a:pPr>
            <a:r>
              <a:t/>
            </a:r>
            <a:endParaRPr/>
          </a:p>
        </p:txBody>
      </p:sp>
      <p:sp>
        <p:nvSpPr>
          <p:cNvPr id="165" name="Google Shape;165;p34"/>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Variables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5"/>
          <p:cNvSpPr txBox="1"/>
          <p:nvPr>
            <p:ph idx="1" type="body"/>
          </p:nvPr>
        </p:nvSpPr>
        <p:spPr>
          <a:xfrm>
            <a:off x="628650" y="1369225"/>
            <a:ext cx="8023200" cy="2605800"/>
          </a:xfrm>
          <a:prstGeom prst="rect">
            <a:avLst/>
          </a:prstGeom>
          <a:noFill/>
          <a:ln>
            <a:noFill/>
          </a:ln>
        </p:spPr>
        <p:txBody>
          <a:bodyPr anchorCtr="0" anchor="t" bIns="34275" lIns="68575" spcFirstLastPara="1" rIns="68575" wrap="square" tIns="34275">
            <a:noAutofit/>
          </a:bodyPr>
          <a:lstStyle/>
          <a:p>
            <a:pPr indent="-361950" lvl="0" marL="457200" rtl="0" algn="just">
              <a:lnSpc>
                <a:spcPct val="90000"/>
              </a:lnSpc>
              <a:spcBef>
                <a:spcPts val="800"/>
              </a:spcBef>
              <a:spcAft>
                <a:spcPts val="0"/>
              </a:spcAft>
              <a:buSzPts val="2100"/>
              <a:buChar char="❖"/>
            </a:pPr>
            <a:r>
              <a:rPr lang="en"/>
              <a:t>E</a:t>
            </a:r>
            <a:r>
              <a:rPr lang="en"/>
              <a:t>stablishes the relationship between the probability of an individual engaging in a specific level of physical activity (the treatment variable) and a spectrum of observed covariates. </a:t>
            </a:r>
            <a:endParaRPr/>
          </a:p>
          <a:p>
            <a:pPr indent="-361950" lvl="0" marL="457200" rtl="0" algn="just">
              <a:lnSpc>
                <a:spcPct val="90000"/>
              </a:lnSpc>
              <a:spcBef>
                <a:spcPts val="1000"/>
              </a:spcBef>
              <a:spcAft>
                <a:spcPts val="0"/>
              </a:spcAft>
              <a:buSzPts val="2100"/>
              <a:buChar char="❖"/>
            </a:pPr>
            <a:r>
              <a:rPr lang="en"/>
              <a:t>e(xi) =P(Wi=1|Xi)</a:t>
            </a:r>
            <a:endParaRPr/>
          </a:p>
          <a:p>
            <a:pPr indent="-361950" lvl="0" marL="457200" rtl="0" algn="just">
              <a:lnSpc>
                <a:spcPct val="90000"/>
              </a:lnSpc>
              <a:spcBef>
                <a:spcPts val="1000"/>
              </a:spcBef>
              <a:spcAft>
                <a:spcPts val="1000"/>
              </a:spcAft>
              <a:buSzPts val="2100"/>
              <a:buChar char="❖"/>
            </a:pPr>
            <a:r>
              <a:rPr lang="en"/>
              <a:t>e(x)=P(</a:t>
            </a:r>
            <a:r>
              <a:rPr i="1" lang="en"/>
              <a:t>active</a:t>
            </a:r>
            <a:r>
              <a:rPr lang="en"/>
              <a:t>=1</a:t>
            </a:r>
            <a:r>
              <a:rPr lang="en"/>
              <a:t>∣X</a:t>
            </a:r>
            <a:r>
              <a:rPr lang="en"/>
              <a:t>)=2.186−0.0036×</a:t>
            </a:r>
            <a:r>
              <a:rPr i="1" lang="en"/>
              <a:t>age</a:t>
            </a:r>
            <a:r>
              <a:rPr lang="en"/>
              <a:t>+0.0151×</a:t>
            </a:r>
            <a:r>
              <a:rPr i="1" lang="en"/>
              <a:t>gender</a:t>
            </a:r>
            <a:r>
              <a:rPr lang="en"/>
              <a:t>−0.0026×</a:t>
            </a:r>
            <a:r>
              <a:rPr i="1" lang="en"/>
              <a:t>height</a:t>
            </a:r>
            <a:r>
              <a:rPr lang="en"/>
              <a:t>−0.003×</a:t>
            </a:r>
            <a:r>
              <a:rPr i="1" lang="en"/>
              <a:t>weight</a:t>
            </a:r>
            <a:r>
              <a:rPr lang="en"/>
              <a:t>+0.00001×</a:t>
            </a:r>
            <a:r>
              <a:rPr i="1" lang="en"/>
              <a:t>ap_h</a:t>
            </a:r>
            <a:r>
              <a:rPr lang="en"/>
              <a:t>i+0.0001×</a:t>
            </a:r>
            <a:r>
              <a:rPr i="1" lang="en"/>
              <a:t>ap_lo</a:t>
            </a:r>
            <a:r>
              <a:rPr lang="en"/>
              <a:t>+0.0681×</a:t>
            </a:r>
            <a:r>
              <a:rPr i="1" lang="en"/>
              <a:t>cholesterol</a:t>
            </a:r>
            <a:r>
              <a:rPr lang="en"/>
              <a:t>−0.0543×</a:t>
            </a:r>
            <a:r>
              <a:rPr i="1" lang="en"/>
              <a:t>gluc</a:t>
            </a:r>
            <a:r>
              <a:rPr lang="en"/>
              <a:t>+0.1943×</a:t>
            </a:r>
            <a:r>
              <a:rPr i="1" lang="en"/>
              <a:t>smoke</a:t>
            </a:r>
            <a:r>
              <a:rPr lang="en"/>
              <a:t>+0.2381×</a:t>
            </a:r>
            <a:r>
              <a:rPr i="1" lang="en"/>
              <a:t>alco</a:t>
            </a:r>
            <a:r>
              <a:rPr lang="en"/>
              <a:t>.</a:t>
            </a:r>
            <a:endParaRPr/>
          </a:p>
        </p:txBody>
      </p:sp>
      <p:sp>
        <p:nvSpPr>
          <p:cNvPr id="171" name="Google Shape;171;p35"/>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Estimating Propensity Score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6"/>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sp>
        <p:nvSpPr>
          <p:cNvPr id="177" name="Google Shape;177;p36"/>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pic>
        <p:nvPicPr>
          <p:cNvPr id="178" name="Google Shape;178;p36"/>
          <p:cNvPicPr preferRelativeResize="0"/>
          <p:nvPr/>
        </p:nvPicPr>
        <p:blipFill>
          <a:blip r:embed="rId3">
            <a:alphaModFix/>
          </a:blip>
          <a:stretch>
            <a:fillRect/>
          </a:stretch>
        </p:blipFill>
        <p:spPr>
          <a:xfrm>
            <a:off x="4786179" y="832587"/>
            <a:ext cx="4216872" cy="2605800"/>
          </a:xfrm>
          <a:prstGeom prst="rect">
            <a:avLst/>
          </a:prstGeom>
          <a:noFill/>
          <a:ln>
            <a:noFill/>
          </a:ln>
        </p:spPr>
      </p:pic>
      <p:pic>
        <p:nvPicPr>
          <p:cNvPr id="179" name="Google Shape;179;p36"/>
          <p:cNvPicPr preferRelativeResize="0"/>
          <p:nvPr/>
        </p:nvPicPr>
        <p:blipFill>
          <a:blip r:embed="rId4">
            <a:alphaModFix/>
          </a:blip>
          <a:stretch>
            <a:fillRect/>
          </a:stretch>
        </p:blipFill>
        <p:spPr>
          <a:xfrm>
            <a:off x="355200" y="832575"/>
            <a:ext cx="4216807" cy="2605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7"/>
          <p:cNvSpPr txBox="1"/>
          <p:nvPr>
            <p:ph idx="1" type="body"/>
          </p:nvPr>
        </p:nvSpPr>
        <p:spPr>
          <a:xfrm>
            <a:off x="247650" y="1597819"/>
            <a:ext cx="7886700" cy="2605800"/>
          </a:xfrm>
          <a:prstGeom prst="rect">
            <a:avLst/>
          </a:prstGeom>
          <a:noFill/>
          <a:ln>
            <a:noFill/>
          </a:ln>
        </p:spPr>
        <p:txBody>
          <a:bodyPr anchorCtr="0" anchor="t" bIns="34275" lIns="68575" spcFirstLastPara="1" rIns="68575" wrap="square" tIns="34275">
            <a:noAutofit/>
          </a:bodyPr>
          <a:lstStyle/>
          <a:p>
            <a:pPr indent="0" lvl="0" marL="0" rtl="0" algn="just">
              <a:lnSpc>
                <a:spcPct val="90000"/>
              </a:lnSpc>
              <a:spcBef>
                <a:spcPts val="800"/>
              </a:spcBef>
              <a:spcAft>
                <a:spcPts val="0"/>
              </a:spcAft>
              <a:buNone/>
            </a:pPr>
            <a:r>
              <a:rPr lang="en"/>
              <a:t>Aim: C</a:t>
            </a:r>
            <a:r>
              <a:rPr lang="en"/>
              <a:t>reate well-balanced treatment (active) and control (inactive) groups based on estimated propensity scores.</a:t>
            </a:r>
            <a:endParaRPr/>
          </a:p>
          <a:p>
            <a:pPr indent="-361950" lvl="0" marL="457200" rtl="0" algn="just">
              <a:lnSpc>
                <a:spcPct val="90000"/>
              </a:lnSpc>
              <a:spcBef>
                <a:spcPts val="800"/>
              </a:spcBef>
              <a:spcAft>
                <a:spcPts val="0"/>
              </a:spcAft>
              <a:buSzPts val="2100"/>
              <a:buChar char="❖"/>
            </a:pPr>
            <a:r>
              <a:rPr lang="en"/>
              <a:t>First, build logistic regression before matching to be compared with after matching.</a:t>
            </a:r>
            <a:endParaRPr/>
          </a:p>
          <a:p>
            <a:pPr indent="-361950" lvl="0" marL="457200" rtl="0" algn="just">
              <a:lnSpc>
                <a:spcPct val="90000"/>
              </a:lnSpc>
              <a:spcBef>
                <a:spcPts val="1000"/>
              </a:spcBef>
              <a:spcAft>
                <a:spcPts val="1000"/>
              </a:spcAft>
              <a:buSzPts val="2100"/>
              <a:buChar char="❖"/>
            </a:pPr>
            <a:r>
              <a:rPr lang="en"/>
              <a:t>Want: reduce bias by ensuring that these groups exhibit similarity in terms of their observed characteristics</a:t>
            </a:r>
            <a:endParaRPr/>
          </a:p>
        </p:txBody>
      </p:sp>
      <p:sp>
        <p:nvSpPr>
          <p:cNvPr id="185" name="Google Shape;185;p37"/>
          <p:cNvSpPr txBox="1"/>
          <p:nvPr>
            <p:ph type="title"/>
          </p:nvPr>
        </p:nvSpPr>
        <p:spPr>
          <a:xfrm>
            <a:off x="259753" y="765313"/>
            <a:ext cx="7862400" cy="7314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Propensity Score Matching (PSM)</a:t>
            </a:r>
            <a:endParaRPr/>
          </a:p>
        </p:txBody>
      </p:sp>
      <p:pic>
        <p:nvPicPr>
          <p:cNvPr id="186" name="Google Shape;186;p37"/>
          <p:cNvPicPr preferRelativeResize="0"/>
          <p:nvPr/>
        </p:nvPicPr>
        <p:blipFill rotWithShape="1">
          <a:blip r:embed="rId3">
            <a:alphaModFix/>
          </a:blip>
          <a:srcRect b="0" l="0" r="0" t="21691"/>
          <a:stretch/>
        </p:blipFill>
        <p:spPr>
          <a:xfrm>
            <a:off x="6575175" y="118300"/>
            <a:ext cx="2343925" cy="1378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8"/>
          <p:cNvSpPr txBox="1"/>
          <p:nvPr>
            <p:ph idx="1" type="body"/>
          </p:nvPr>
        </p:nvSpPr>
        <p:spPr>
          <a:xfrm>
            <a:off x="628650" y="1369225"/>
            <a:ext cx="8420100" cy="2605800"/>
          </a:xfrm>
          <a:prstGeom prst="rect">
            <a:avLst/>
          </a:prstGeom>
          <a:noFill/>
          <a:ln>
            <a:noFill/>
          </a:ln>
        </p:spPr>
        <p:txBody>
          <a:bodyPr anchorCtr="0" anchor="t" bIns="34275" lIns="68575" spcFirstLastPara="1" rIns="68575" wrap="square" tIns="34275">
            <a:noAutofit/>
          </a:bodyPr>
          <a:lstStyle/>
          <a:p>
            <a:pPr indent="0" lvl="0" marL="0" rtl="0" algn="l">
              <a:spcBef>
                <a:spcPts val="800"/>
              </a:spcBef>
              <a:spcAft>
                <a:spcPts val="0"/>
              </a:spcAft>
              <a:buClr>
                <a:schemeClr val="dk1"/>
              </a:buClr>
              <a:buSzPts val="1100"/>
              <a:buFont typeface="Arial"/>
              <a:buNone/>
            </a:pPr>
            <a:r>
              <a:rPr lang="en"/>
              <a:t>A matchit object:</a:t>
            </a:r>
            <a:endParaRPr/>
          </a:p>
          <a:p>
            <a:pPr indent="-361950" lvl="0" marL="457200" rtl="0" algn="l">
              <a:spcBef>
                <a:spcPts val="800"/>
              </a:spcBef>
              <a:spcAft>
                <a:spcPts val="0"/>
              </a:spcAft>
              <a:buSzPts val="2100"/>
              <a:buChar char="❖"/>
            </a:pPr>
            <a:r>
              <a:rPr lang="en"/>
              <a:t>Method: 1:1 nearest neighbor matching without replacement</a:t>
            </a:r>
            <a:endParaRPr/>
          </a:p>
          <a:p>
            <a:pPr indent="-361950" lvl="0" marL="457200" rtl="0" algn="l">
              <a:spcBef>
                <a:spcPts val="0"/>
              </a:spcBef>
              <a:spcAft>
                <a:spcPts val="0"/>
              </a:spcAft>
              <a:buSzPts val="2100"/>
              <a:buChar char="❖"/>
            </a:pPr>
            <a:r>
              <a:rPr lang="en"/>
              <a:t>Distance: Propensity score  - estimated with logistic regression</a:t>
            </a:r>
            <a:endParaRPr/>
          </a:p>
          <a:p>
            <a:pPr indent="-361950" lvl="0" marL="457200" rtl="0" algn="l">
              <a:spcBef>
                <a:spcPts val="0"/>
              </a:spcBef>
              <a:spcAft>
                <a:spcPts val="0"/>
              </a:spcAft>
              <a:buSzPts val="2100"/>
              <a:buChar char="❖"/>
            </a:pPr>
            <a:r>
              <a:rPr lang="en"/>
              <a:t>Number of obs.: 1399 (original), 548 (matched)</a:t>
            </a:r>
            <a:endParaRPr/>
          </a:p>
          <a:p>
            <a:pPr indent="-361950" lvl="0" marL="457200" rtl="0" algn="l">
              <a:spcBef>
                <a:spcPts val="0"/>
              </a:spcBef>
              <a:spcAft>
                <a:spcPts val="0"/>
              </a:spcAft>
              <a:buSzPts val="2100"/>
              <a:buChar char="❖"/>
            </a:pPr>
            <a:r>
              <a:rPr lang="en"/>
              <a:t>Target estimand: ATT</a:t>
            </a:r>
            <a:endParaRPr/>
          </a:p>
          <a:p>
            <a:pPr indent="-361950" lvl="0" marL="457200" rtl="0" algn="l">
              <a:spcBef>
                <a:spcPts val="0"/>
              </a:spcBef>
              <a:spcAft>
                <a:spcPts val="0"/>
              </a:spcAft>
              <a:buSzPts val="2100"/>
              <a:buChar char="❖"/>
            </a:pPr>
            <a:r>
              <a:rPr lang="en"/>
              <a:t>Covariates: age, gender, height, weight, ap_hi, ap_lo, cholesterol, gluc, smoke, alco</a:t>
            </a:r>
            <a:endParaRPr/>
          </a:p>
          <a:p>
            <a:pPr indent="0" lvl="0" marL="0" rtl="0" algn="l">
              <a:lnSpc>
                <a:spcPct val="90000"/>
              </a:lnSpc>
              <a:spcBef>
                <a:spcPts val="800"/>
              </a:spcBef>
              <a:spcAft>
                <a:spcPts val="0"/>
              </a:spcAft>
              <a:buNone/>
            </a:pPr>
            <a:r>
              <a:t/>
            </a:r>
            <a:endParaRPr/>
          </a:p>
        </p:txBody>
      </p:sp>
      <p:sp>
        <p:nvSpPr>
          <p:cNvPr id="192" name="Google Shape;192;p38"/>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Propensity Score Matching (PSM)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9"/>
          <p:cNvSpPr txBox="1"/>
          <p:nvPr>
            <p:ph idx="1" type="body"/>
          </p:nvPr>
        </p:nvSpPr>
        <p:spPr>
          <a:xfrm>
            <a:off x="628650" y="988219"/>
            <a:ext cx="7886700" cy="2605800"/>
          </a:xfrm>
          <a:prstGeom prst="rect">
            <a:avLst/>
          </a:prstGeom>
          <a:noFill/>
          <a:ln>
            <a:noFill/>
          </a:ln>
        </p:spPr>
        <p:txBody>
          <a:bodyPr anchorCtr="0" anchor="t" bIns="34275" lIns="68575" spcFirstLastPara="1" rIns="68575" wrap="square" tIns="34275">
            <a:noAutofit/>
          </a:bodyPr>
          <a:lstStyle/>
          <a:p>
            <a:pPr indent="-349250" lvl="0" marL="457200" rtl="0" algn="just">
              <a:lnSpc>
                <a:spcPct val="90000"/>
              </a:lnSpc>
              <a:spcBef>
                <a:spcPts val="800"/>
              </a:spcBef>
              <a:spcAft>
                <a:spcPts val="0"/>
              </a:spcAft>
              <a:buSzPts val="1900"/>
              <a:buChar char="❖"/>
            </a:pPr>
            <a:r>
              <a:rPr lang="en" sz="1900"/>
              <a:t>C</a:t>
            </a:r>
            <a:r>
              <a:rPr lang="en" sz="1900"/>
              <a:t>ompare the treated and control groups after matching. </a:t>
            </a:r>
            <a:endParaRPr sz="1900"/>
          </a:p>
          <a:p>
            <a:pPr indent="-349250" lvl="0" marL="457200" rtl="0" algn="just">
              <a:lnSpc>
                <a:spcPct val="90000"/>
              </a:lnSpc>
              <a:spcBef>
                <a:spcPts val="0"/>
              </a:spcBef>
              <a:spcAft>
                <a:spcPts val="0"/>
              </a:spcAft>
              <a:buSzPts val="1900"/>
              <a:buChar char="❖"/>
            </a:pPr>
            <a:r>
              <a:rPr lang="en" sz="1900"/>
              <a:t>Average effect of increased physical activity on reducing the risk of CVD in treated individuals, with adjusted confounders. </a:t>
            </a:r>
            <a:endParaRPr sz="1900"/>
          </a:p>
          <a:p>
            <a:pPr indent="-349250" lvl="0" marL="457200" rtl="0" algn="just">
              <a:lnSpc>
                <a:spcPct val="90000"/>
              </a:lnSpc>
              <a:spcBef>
                <a:spcPts val="0"/>
              </a:spcBef>
              <a:spcAft>
                <a:spcPts val="0"/>
              </a:spcAft>
              <a:buSzPts val="1900"/>
              <a:buChar char="❖"/>
            </a:pPr>
            <a:r>
              <a:rPr lang="en" sz="1900"/>
              <a:t>ATT = average outcome of active group - average outcome of the inactive group. </a:t>
            </a:r>
            <a:endParaRPr sz="1900"/>
          </a:p>
          <a:p>
            <a:pPr indent="-349250" lvl="0" marL="457200" rtl="0" algn="just">
              <a:lnSpc>
                <a:spcPct val="90000"/>
              </a:lnSpc>
              <a:spcBef>
                <a:spcPts val="0"/>
              </a:spcBef>
              <a:spcAft>
                <a:spcPts val="0"/>
              </a:spcAft>
              <a:buSzPts val="1900"/>
              <a:buChar char="❖"/>
            </a:pPr>
            <a:r>
              <a:rPr lang="en" sz="1900"/>
              <a:t>ATT = E[Yi(1)-Yi(0)|Wi=1]</a:t>
            </a:r>
            <a:endParaRPr sz="1900"/>
          </a:p>
        </p:txBody>
      </p:sp>
      <p:sp>
        <p:nvSpPr>
          <p:cNvPr id="198" name="Google Shape;198;p39"/>
          <p:cNvSpPr txBox="1"/>
          <p:nvPr>
            <p:ph type="title"/>
          </p:nvPr>
        </p:nvSpPr>
        <p:spPr>
          <a:xfrm>
            <a:off x="640753" y="155713"/>
            <a:ext cx="7862400" cy="7314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Average Treatment Effects on the Treated</a:t>
            </a:r>
            <a:endParaRPr/>
          </a:p>
        </p:txBody>
      </p:sp>
      <p:pic>
        <p:nvPicPr>
          <p:cNvPr id="199" name="Google Shape;199;p39"/>
          <p:cNvPicPr preferRelativeResize="0"/>
          <p:nvPr/>
        </p:nvPicPr>
        <p:blipFill>
          <a:blip r:embed="rId3">
            <a:alphaModFix/>
          </a:blip>
          <a:stretch>
            <a:fillRect/>
          </a:stretch>
        </p:blipFill>
        <p:spPr>
          <a:xfrm>
            <a:off x="740625" y="2798600"/>
            <a:ext cx="7658700" cy="1218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0"/>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Average Treatment Effects on the Treated</a:t>
            </a:r>
            <a:endParaRPr/>
          </a:p>
        </p:txBody>
      </p:sp>
      <p:graphicFrame>
        <p:nvGraphicFramePr>
          <p:cNvPr id="205" name="Google Shape;205;p40"/>
          <p:cNvGraphicFramePr/>
          <p:nvPr/>
        </p:nvGraphicFramePr>
        <p:xfrm>
          <a:off x="952500" y="1504950"/>
          <a:ext cx="3000000" cy="3000000"/>
        </p:xfrm>
        <a:graphic>
          <a:graphicData uri="http://schemas.openxmlformats.org/drawingml/2006/table">
            <a:tbl>
              <a:tblPr>
                <a:noFill/>
                <a:tableStyleId>{74AD2585-7DDD-404A-A801-0C414C302825}</a:tableStyleId>
              </a:tblPr>
              <a:tblGrid>
                <a:gridCol w="836925"/>
                <a:gridCol w="746500"/>
                <a:gridCol w="821900"/>
                <a:gridCol w="887150"/>
                <a:gridCol w="1128800"/>
                <a:gridCol w="1242425"/>
                <a:gridCol w="20813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
                        <a:t>ATT</a:t>
                      </a:r>
                      <a:endParaRPr b="1"/>
                    </a:p>
                  </a:txBody>
                  <a:tcPr marT="91425" marB="91425" marR="91425" marL="91425"/>
                </a:tc>
                <a:tc>
                  <a:txBody>
                    <a:bodyPr/>
                    <a:lstStyle/>
                    <a:p>
                      <a:pPr indent="0" lvl="0" marL="0" rtl="0" algn="l">
                        <a:spcBef>
                          <a:spcPts val="0"/>
                        </a:spcBef>
                        <a:spcAft>
                          <a:spcPts val="0"/>
                        </a:spcAft>
                        <a:buNone/>
                      </a:pPr>
                      <a:r>
                        <a:rPr b="1" lang="en"/>
                        <a:t>SE</a:t>
                      </a:r>
                      <a:endParaRPr b="1"/>
                    </a:p>
                  </a:txBody>
                  <a:tcPr marT="91425" marB="91425" marR="91425" marL="91425"/>
                </a:tc>
                <a:tc>
                  <a:txBody>
                    <a:bodyPr/>
                    <a:lstStyle/>
                    <a:p>
                      <a:pPr indent="0" lvl="0" marL="0" rtl="0" algn="l">
                        <a:spcBef>
                          <a:spcPts val="0"/>
                        </a:spcBef>
                        <a:spcAft>
                          <a:spcPts val="0"/>
                        </a:spcAft>
                        <a:buNone/>
                      </a:pPr>
                      <a:r>
                        <a:rPr b="1" lang="en"/>
                        <a:t>25% CI</a:t>
                      </a:r>
                      <a:endParaRPr b="1"/>
                    </a:p>
                  </a:txBody>
                  <a:tcPr marT="91425" marB="91425" marR="91425" marL="91425"/>
                </a:tc>
                <a:tc>
                  <a:txBody>
                    <a:bodyPr/>
                    <a:lstStyle/>
                    <a:p>
                      <a:pPr indent="0" lvl="0" marL="0" rtl="0" algn="l">
                        <a:spcBef>
                          <a:spcPts val="0"/>
                        </a:spcBef>
                        <a:spcAft>
                          <a:spcPts val="0"/>
                        </a:spcAft>
                        <a:buNone/>
                      </a:pPr>
                      <a:r>
                        <a:rPr b="1" lang="en"/>
                        <a:t>75% </a:t>
                      </a:r>
                      <a:r>
                        <a:rPr b="1" lang="en"/>
                        <a:t>CI </a:t>
                      </a:r>
                      <a:endParaRPr b="1"/>
                    </a:p>
                  </a:txBody>
                  <a:tcPr marT="91425" marB="91425" marR="91425" marL="91425"/>
                </a:tc>
                <a:tc>
                  <a:txBody>
                    <a:bodyPr/>
                    <a:lstStyle/>
                    <a:p>
                      <a:pPr indent="0" lvl="0" marL="0" rtl="0" algn="l">
                        <a:spcBef>
                          <a:spcPts val="0"/>
                        </a:spcBef>
                        <a:spcAft>
                          <a:spcPts val="0"/>
                        </a:spcAft>
                        <a:buNone/>
                      </a:pPr>
                      <a:r>
                        <a:rPr b="1" lang="en"/>
                        <a:t>P-Value</a:t>
                      </a:r>
                      <a:endParaRPr b="1"/>
                    </a:p>
                  </a:txBody>
                  <a:tcPr marT="91425" marB="91425" marR="91425" marL="91425"/>
                </a:tc>
                <a:tc>
                  <a:txBody>
                    <a:bodyPr/>
                    <a:lstStyle/>
                    <a:p>
                      <a:pPr indent="0" lvl="0" marL="0" rtl="0" algn="l">
                        <a:spcBef>
                          <a:spcPts val="0"/>
                        </a:spcBef>
                        <a:spcAft>
                          <a:spcPts val="0"/>
                        </a:spcAft>
                        <a:buNone/>
                      </a:pPr>
                      <a:r>
                        <a:rPr b="1" lang="en"/>
                        <a:t>S</a:t>
                      </a:r>
                      <a:r>
                        <a:rPr b="1" lang="en"/>
                        <a:t>ignificant or Not </a:t>
                      </a:r>
                      <a:endParaRPr b="1"/>
                    </a:p>
                  </a:txBody>
                  <a:tcPr marT="91425" marB="91425" marR="91425" marL="91425"/>
                </a:tc>
              </a:tr>
              <a:tr h="381000">
                <a:tc>
                  <a:txBody>
                    <a:bodyPr/>
                    <a:lstStyle/>
                    <a:p>
                      <a:pPr indent="0" lvl="0" marL="0" rtl="0" algn="l">
                        <a:spcBef>
                          <a:spcPts val="0"/>
                        </a:spcBef>
                        <a:spcAft>
                          <a:spcPts val="0"/>
                        </a:spcAft>
                        <a:buNone/>
                      </a:pPr>
                      <a:r>
                        <a:rPr b="1" lang="en"/>
                        <a:t>GLM Before</a:t>
                      </a:r>
                      <a:endParaRPr b="1"/>
                    </a:p>
                  </a:txBody>
                  <a:tcPr marT="91425" marB="91425" marR="91425" marL="91425"/>
                </a:tc>
                <a:tc>
                  <a:txBody>
                    <a:bodyPr/>
                    <a:lstStyle/>
                    <a:p>
                      <a:pPr indent="0" lvl="0" marL="0" rtl="0" algn="l">
                        <a:spcBef>
                          <a:spcPts val="0"/>
                        </a:spcBef>
                        <a:spcAft>
                          <a:spcPts val="0"/>
                        </a:spcAft>
                        <a:buNone/>
                      </a:pPr>
                      <a:r>
                        <a:rPr lang="en"/>
                        <a:t>0.0059</a:t>
                      </a:r>
                      <a:endParaRPr/>
                    </a:p>
                  </a:txBody>
                  <a:tcPr marT="91425" marB="91425" marR="91425" marL="91425"/>
                </a:tc>
                <a:tc>
                  <a:txBody>
                    <a:bodyPr/>
                    <a:lstStyle/>
                    <a:p>
                      <a:pPr indent="0" lvl="0" marL="0" rtl="0" algn="l">
                        <a:spcBef>
                          <a:spcPts val="0"/>
                        </a:spcBef>
                        <a:spcAft>
                          <a:spcPts val="0"/>
                        </a:spcAft>
                        <a:buNone/>
                      </a:pPr>
                      <a:r>
                        <a:rPr lang="en"/>
                        <a:t>0.0299</a:t>
                      </a:r>
                      <a:endParaRPr/>
                    </a:p>
                  </a:txBody>
                  <a:tcPr marT="91425" marB="91425" marR="91425" marL="91425"/>
                </a:tc>
                <a:tc>
                  <a:txBody>
                    <a:bodyPr/>
                    <a:lstStyle/>
                    <a:p>
                      <a:pPr indent="0" lvl="0" marL="0" rtl="0" algn="l">
                        <a:spcBef>
                          <a:spcPts val="0"/>
                        </a:spcBef>
                        <a:spcAft>
                          <a:spcPts val="0"/>
                        </a:spcAft>
                        <a:buNone/>
                      </a:pPr>
                      <a:r>
                        <a:rPr lang="en"/>
                        <a:t>-</a:t>
                      </a:r>
                      <a:r>
                        <a:rPr lang="en"/>
                        <a:t>0.0528</a:t>
                      </a:r>
                      <a:endParaRPr/>
                    </a:p>
                  </a:txBody>
                  <a:tcPr marT="91425" marB="91425" marR="91425" marL="91425"/>
                </a:tc>
                <a:tc>
                  <a:txBody>
                    <a:bodyPr/>
                    <a:lstStyle/>
                    <a:p>
                      <a:pPr indent="0" lvl="0" marL="0" rtl="0" algn="l">
                        <a:spcBef>
                          <a:spcPts val="0"/>
                        </a:spcBef>
                        <a:spcAft>
                          <a:spcPts val="0"/>
                        </a:spcAft>
                        <a:buNone/>
                      </a:pPr>
                      <a:r>
                        <a:rPr lang="en"/>
                        <a:t> 0.0646</a:t>
                      </a:r>
                      <a:endParaRPr/>
                    </a:p>
                  </a:txBody>
                  <a:tcPr marT="91425" marB="91425" marR="91425" marL="91425"/>
                </a:tc>
                <a:tc>
                  <a:txBody>
                    <a:bodyPr/>
                    <a:lstStyle/>
                    <a:p>
                      <a:pPr indent="0" lvl="0" marL="0" rtl="0" algn="l">
                        <a:spcBef>
                          <a:spcPts val="0"/>
                        </a:spcBef>
                        <a:spcAft>
                          <a:spcPts val="0"/>
                        </a:spcAft>
                        <a:buNone/>
                      </a:pPr>
                      <a:r>
                        <a:rPr lang="en"/>
                        <a:t>0.8429</a:t>
                      </a:r>
                      <a:endParaRPr/>
                    </a:p>
                  </a:txBody>
                  <a:tcPr marT="91425" marB="91425" marR="91425" marL="91425"/>
                </a:tc>
                <a:tc>
                  <a:txBody>
                    <a:bodyPr/>
                    <a:lstStyle/>
                    <a:p>
                      <a:pPr indent="0" lvl="0" marL="0" rtl="0" algn="l">
                        <a:spcBef>
                          <a:spcPts val="0"/>
                        </a:spcBef>
                        <a:spcAft>
                          <a:spcPts val="0"/>
                        </a:spcAft>
                        <a:buNone/>
                      </a:pPr>
                      <a:r>
                        <a:rPr lang="en"/>
                        <a:t>No</a:t>
                      </a:r>
                      <a:endParaRPr/>
                    </a:p>
                  </a:txBody>
                  <a:tcPr marT="91425" marB="91425" marR="91425" marL="91425"/>
                </a:tc>
              </a:tr>
              <a:tr h="381000">
                <a:tc>
                  <a:txBody>
                    <a:bodyPr/>
                    <a:lstStyle/>
                    <a:p>
                      <a:pPr indent="0" lvl="0" marL="0" rtl="0" algn="l">
                        <a:spcBef>
                          <a:spcPts val="0"/>
                        </a:spcBef>
                        <a:spcAft>
                          <a:spcPts val="0"/>
                        </a:spcAft>
                        <a:buNone/>
                      </a:pPr>
                      <a:r>
                        <a:rPr b="1" lang="en"/>
                        <a:t>PSM</a:t>
                      </a:r>
                      <a:endParaRPr b="1"/>
                    </a:p>
                  </a:txBody>
                  <a:tcPr marT="91425" marB="91425" marR="91425" marL="91425"/>
                </a:tc>
                <a:tc>
                  <a:txBody>
                    <a:bodyPr/>
                    <a:lstStyle/>
                    <a:p>
                      <a:pPr indent="0" lvl="0" marL="0" rtl="0" algn="l">
                        <a:spcBef>
                          <a:spcPts val="0"/>
                        </a:spcBef>
                        <a:spcAft>
                          <a:spcPts val="0"/>
                        </a:spcAft>
                        <a:buNone/>
                      </a:pPr>
                      <a:r>
                        <a:rPr lang="en"/>
                        <a:t>0.3139</a:t>
                      </a:r>
                      <a:endParaRPr/>
                    </a:p>
                  </a:txBody>
                  <a:tcPr marT="91425" marB="91425" marR="91425" marL="91425"/>
                </a:tc>
                <a:tc>
                  <a:txBody>
                    <a:bodyPr/>
                    <a:lstStyle/>
                    <a:p>
                      <a:pPr indent="0" lvl="0" marL="0" rtl="0" algn="l">
                        <a:spcBef>
                          <a:spcPts val="0"/>
                        </a:spcBef>
                        <a:spcAft>
                          <a:spcPts val="0"/>
                        </a:spcAft>
                        <a:buNone/>
                      </a:pPr>
                      <a:r>
                        <a:rPr lang="en"/>
                        <a:t>0.0576</a:t>
                      </a:r>
                      <a:endParaRPr/>
                    </a:p>
                  </a:txBody>
                  <a:tcPr marT="91425" marB="91425" marR="91425" marL="91425"/>
                </a:tc>
                <a:tc>
                  <a:txBody>
                    <a:bodyPr/>
                    <a:lstStyle/>
                    <a:p>
                      <a:pPr indent="0" lvl="0" marL="0" rtl="0" algn="l">
                        <a:spcBef>
                          <a:spcPts val="0"/>
                        </a:spcBef>
                        <a:spcAft>
                          <a:spcPts val="0"/>
                        </a:spcAft>
                        <a:buNone/>
                      </a:pPr>
                      <a:r>
                        <a:rPr lang="en"/>
                        <a:t>0.2394</a:t>
                      </a:r>
                      <a:endParaRPr/>
                    </a:p>
                  </a:txBody>
                  <a:tcPr marT="91425" marB="91425" marR="91425" marL="91425"/>
                </a:tc>
                <a:tc>
                  <a:txBody>
                    <a:bodyPr/>
                    <a:lstStyle/>
                    <a:p>
                      <a:pPr indent="0" lvl="0" marL="0" rtl="0" algn="l">
                        <a:spcBef>
                          <a:spcPts val="0"/>
                        </a:spcBef>
                        <a:spcAft>
                          <a:spcPts val="0"/>
                        </a:spcAft>
                        <a:buNone/>
                      </a:pPr>
                      <a:r>
                        <a:rPr lang="en"/>
                        <a:t>0.3883</a:t>
                      </a:r>
                      <a:endParaRPr/>
                    </a:p>
                  </a:txBody>
                  <a:tcPr marT="91425" marB="91425" marR="91425" marL="91425"/>
                </a:tc>
                <a:tc>
                  <a:txBody>
                    <a:bodyPr/>
                    <a:lstStyle/>
                    <a:p>
                      <a:pPr indent="0" lvl="0" marL="0" rtl="0" algn="l">
                        <a:spcBef>
                          <a:spcPts val="0"/>
                        </a:spcBef>
                        <a:spcAft>
                          <a:spcPts val="0"/>
                        </a:spcAft>
                        <a:buNone/>
                      </a:pPr>
                      <a:r>
                        <a:rPr lang="en"/>
                        <a:t>4.9030e-15</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r h="381000">
                <a:tc>
                  <a:txBody>
                    <a:bodyPr/>
                    <a:lstStyle/>
                    <a:p>
                      <a:pPr indent="0" lvl="0" marL="0" rtl="0" algn="l">
                        <a:spcBef>
                          <a:spcPts val="0"/>
                        </a:spcBef>
                        <a:spcAft>
                          <a:spcPts val="0"/>
                        </a:spcAft>
                        <a:buNone/>
                      </a:pPr>
                      <a:r>
                        <a:rPr b="1" lang="en"/>
                        <a:t>GLM</a:t>
                      </a:r>
                      <a:endParaRPr b="1"/>
                    </a:p>
                    <a:p>
                      <a:pPr indent="0" lvl="0" marL="0" rtl="0" algn="l">
                        <a:spcBef>
                          <a:spcPts val="0"/>
                        </a:spcBef>
                        <a:spcAft>
                          <a:spcPts val="0"/>
                        </a:spcAft>
                        <a:buNone/>
                      </a:pPr>
                      <a:r>
                        <a:rPr b="1" lang="en"/>
                        <a:t>A</a:t>
                      </a:r>
                      <a:r>
                        <a:rPr b="1" lang="en"/>
                        <a:t>fter</a:t>
                      </a:r>
                      <a:endParaRPr b="1"/>
                    </a:p>
                  </a:txBody>
                  <a:tcPr marT="91425" marB="91425" marR="91425" marL="91425"/>
                </a:tc>
                <a:tc>
                  <a:txBody>
                    <a:bodyPr/>
                    <a:lstStyle/>
                    <a:p>
                      <a:pPr indent="0" lvl="0" marL="0" rtl="0" algn="l">
                        <a:spcBef>
                          <a:spcPts val="0"/>
                        </a:spcBef>
                        <a:spcAft>
                          <a:spcPts val="0"/>
                        </a:spcAft>
                        <a:buNone/>
                      </a:pPr>
                      <a:r>
                        <a:rPr lang="en"/>
                        <a:t>0.1422</a:t>
                      </a:r>
                      <a:endParaRPr/>
                    </a:p>
                  </a:txBody>
                  <a:tcPr marT="91425" marB="91425" marR="91425" marL="91425"/>
                </a:tc>
                <a:tc>
                  <a:txBody>
                    <a:bodyPr/>
                    <a:lstStyle/>
                    <a:p>
                      <a:pPr indent="0" lvl="0" marL="0" rtl="0" algn="l">
                        <a:spcBef>
                          <a:spcPts val="0"/>
                        </a:spcBef>
                        <a:spcAft>
                          <a:spcPts val="0"/>
                        </a:spcAft>
                        <a:buNone/>
                      </a:pPr>
                      <a:r>
                        <a:rPr lang="en"/>
                        <a:t>0.0576</a:t>
                      </a:r>
                      <a:endParaRPr/>
                    </a:p>
                  </a:txBody>
                  <a:tcPr marT="91425" marB="91425" marR="91425" marL="91425"/>
                </a:tc>
                <a:tc>
                  <a:txBody>
                    <a:bodyPr/>
                    <a:lstStyle/>
                    <a:p>
                      <a:pPr indent="0" lvl="0" marL="0" rtl="0" algn="l">
                        <a:spcBef>
                          <a:spcPts val="0"/>
                        </a:spcBef>
                        <a:spcAft>
                          <a:spcPts val="0"/>
                        </a:spcAft>
                        <a:buNone/>
                      </a:pPr>
                      <a:r>
                        <a:rPr lang="en"/>
                        <a:t>0.0294</a:t>
                      </a:r>
                      <a:endParaRPr/>
                    </a:p>
                  </a:txBody>
                  <a:tcPr marT="91425" marB="91425" marR="91425" marL="91425"/>
                </a:tc>
                <a:tc>
                  <a:txBody>
                    <a:bodyPr/>
                    <a:lstStyle/>
                    <a:p>
                      <a:pPr indent="0" lvl="0" marL="0" rtl="0" algn="l">
                        <a:spcBef>
                          <a:spcPts val="0"/>
                        </a:spcBef>
                        <a:spcAft>
                          <a:spcPts val="0"/>
                        </a:spcAft>
                        <a:buNone/>
                      </a:pPr>
                      <a:r>
                        <a:rPr lang="en"/>
                        <a:t>0.2550</a:t>
                      </a:r>
                      <a:endParaRPr/>
                    </a:p>
                  </a:txBody>
                  <a:tcPr marT="91425" marB="91425" marR="91425" marL="91425"/>
                </a:tc>
                <a:tc>
                  <a:txBody>
                    <a:bodyPr/>
                    <a:lstStyle/>
                    <a:p>
                      <a:pPr indent="0" lvl="0" marL="0" rtl="0" algn="l">
                        <a:spcBef>
                          <a:spcPts val="0"/>
                        </a:spcBef>
                        <a:spcAft>
                          <a:spcPts val="0"/>
                        </a:spcAft>
                        <a:buNone/>
                      </a:pPr>
                      <a:r>
                        <a:rPr lang="en"/>
                        <a:t>1.3795e-02</a:t>
                      </a:r>
                      <a:endParaRPr/>
                    </a:p>
                  </a:txBody>
                  <a:tcPr marT="91425" marB="91425" marR="91425" marL="91425"/>
                </a:tc>
                <a:tc>
                  <a:txBody>
                    <a:bodyPr/>
                    <a:lstStyle/>
                    <a:p>
                      <a:pPr indent="0" lvl="0" marL="0" rtl="0" algn="l">
                        <a:spcBef>
                          <a:spcPts val="0"/>
                        </a:spcBef>
                        <a:spcAft>
                          <a:spcPts val="0"/>
                        </a:spcAft>
                        <a:buNone/>
                      </a:pPr>
                      <a:r>
                        <a:rPr lang="en"/>
                        <a:t>Yes</a:t>
                      </a:r>
                      <a:endParaRPr/>
                    </a:p>
                  </a:txBody>
                  <a:tcPr marT="91425" marB="91425" marR="91425" marL="91425"/>
                </a:tc>
              </a:tr>
            </a:tbl>
          </a:graphicData>
        </a:graphic>
      </p:graphicFrame>
      <p:sp>
        <p:nvSpPr>
          <p:cNvPr id="206" name="Google Shape;206;p40"/>
          <p:cNvSpPr txBox="1"/>
          <p:nvPr/>
        </p:nvSpPr>
        <p:spPr>
          <a:xfrm>
            <a:off x="998925" y="3519275"/>
            <a:ext cx="6592800" cy="10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595959"/>
                </a:solidFill>
              </a:rPr>
              <a:t>=&gt; Physical activity would lower CVD risk </a:t>
            </a:r>
            <a:endParaRPr sz="2100">
              <a:solidFill>
                <a:srgbClr val="595959"/>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1"/>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a:t>Standardized Mean Differences (SMD)</a:t>
            </a:r>
            <a:endParaRPr b="1"/>
          </a:p>
          <a:p>
            <a:pPr indent="-361950" lvl="0" marL="457200" rtl="0" algn="l">
              <a:spcBef>
                <a:spcPts val="1000"/>
              </a:spcBef>
              <a:spcAft>
                <a:spcPts val="0"/>
              </a:spcAft>
              <a:buSzPts val="2100"/>
              <a:buChar char="❖"/>
            </a:pPr>
            <a:r>
              <a:rPr lang="en"/>
              <a:t>A</a:t>
            </a:r>
            <a:r>
              <a:rPr lang="en"/>
              <a:t>ssess the balance achieved in covariates between treated (active = 1) and control groups (active =0).</a:t>
            </a:r>
            <a:endParaRPr/>
          </a:p>
          <a:p>
            <a:pPr indent="-361950" lvl="0" marL="457200" rtl="0" algn="l">
              <a:spcBef>
                <a:spcPts val="1000"/>
              </a:spcBef>
              <a:spcAft>
                <a:spcPts val="0"/>
              </a:spcAft>
              <a:buSzPts val="2100"/>
              <a:buChar char="❖"/>
            </a:pPr>
            <a:r>
              <a:rPr lang="en"/>
              <a:t>See the </a:t>
            </a:r>
            <a:r>
              <a:rPr lang="en"/>
              <a:t>similarity</a:t>
            </a:r>
            <a:r>
              <a:rPr lang="en"/>
              <a:t> of the distributions of covariates.</a:t>
            </a:r>
            <a:endParaRPr/>
          </a:p>
          <a:p>
            <a:pPr indent="-361950" lvl="0" marL="457200" rtl="0" algn="l">
              <a:spcBef>
                <a:spcPts val="1000"/>
              </a:spcBef>
              <a:spcAft>
                <a:spcPts val="1000"/>
              </a:spcAft>
              <a:buSzPts val="2100"/>
              <a:buChar char="❖"/>
            </a:pPr>
            <a:r>
              <a:rPr b="1" lang="en"/>
              <a:t>Threshold: </a:t>
            </a:r>
            <a:r>
              <a:rPr lang="en"/>
              <a:t>SMD less than 0.1 and close to 0.</a:t>
            </a:r>
            <a:endParaRPr/>
          </a:p>
        </p:txBody>
      </p:sp>
      <p:sp>
        <p:nvSpPr>
          <p:cNvPr id="212" name="Google Shape;212;p41"/>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Checking Balance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2"/>
          <p:cNvSpPr txBox="1"/>
          <p:nvPr>
            <p:ph idx="1" type="body"/>
          </p:nvPr>
        </p:nvSpPr>
        <p:spPr>
          <a:xfrm>
            <a:off x="628650" y="2548374"/>
            <a:ext cx="7886700" cy="1192200"/>
          </a:xfrm>
          <a:prstGeom prst="rect">
            <a:avLst/>
          </a:prstGeom>
        </p:spPr>
        <p:txBody>
          <a:bodyPr anchorCtr="0" anchor="t" bIns="34275" lIns="68575" spcFirstLastPara="1" rIns="68575" wrap="square" tIns="34275">
            <a:noAutofit/>
          </a:bodyPr>
          <a:lstStyle/>
          <a:p>
            <a:pPr indent="0" lvl="0" marL="0" rtl="0" algn="just">
              <a:spcBef>
                <a:spcPts val="800"/>
              </a:spcBef>
              <a:spcAft>
                <a:spcPts val="0"/>
              </a:spcAft>
              <a:buClr>
                <a:schemeClr val="dk1"/>
              </a:buClr>
              <a:buSzPts val="1100"/>
              <a:buFont typeface="Arial"/>
              <a:buNone/>
            </a:pPr>
            <a:r>
              <a:rPr lang="en" sz="1800">
                <a:solidFill>
                  <a:schemeClr val="dk1"/>
                </a:solidFill>
              </a:rPr>
              <a:t>Where:</a:t>
            </a:r>
            <a:endParaRPr sz="1800">
              <a:solidFill>
                <a:schemeClr val="dk1"/>
              </a:solidFill>
            </a:endParaRPr>
          </a:p>
          <a:p>
            <a:pPr indent="0" lvl="0" marL="0" rtl="0" algn="just">
              <a:spcBef>
                <a:spcPts val="800"/>
              </a:spcBef>
              <a:spcAft>
                <a:spcPts val="0"/>
              </a:spcAft>
              <a:buNone/>
            </a:pPr>
            <a:r>
              <a:rPr lang="en" sz="1800">
                <a:solidFill>
                  <a:schemeClr val="dk1"/>
                </a:solidFill>
              </a:rPr>
              <a:t>X1-bar and X2-bar are the means of the two groups being compared.</a:t>
            </a:r>
            <a:endParaRPr sz="1800">
              <a:solidFill>
                <a:schemeClr val="dk1"/>
              </a:solidFill>
            </a:endParaRPr>
          </a:p>
          <a:p>
            <a:pPr indent="0" lvl="0" marL="0" rtl="0" algn="just">
              <a:spcBef>
                <a:spcPts val="800"/>
              </a:spcBef>
              <a:spcAft>
                <a:spcPts val="0"/>
              </a:spcAft>
              <a:buNone/>
            </a:pPr>
            <a:r>
              <a:rPr lang="en" sz="1800">
                <a:solidFill>
                  <a:schemeClr val="dk1"/>
                </a:solidFill>
              </a:rPr>
              <a:t>s1 and s2 ​are the standard deviations of the two groups.</a:t>
            </a:r>
            <a:endParaRPr sz="1800">
              <a:solidFill>
                <a:schemeClr val="dk1"/>
              </a:solidFill>
            </a:endParaRPr>
          </a:p>
          <a:p>
            <a:pPr indent="0" lvl="0" marL="0" rtl="0" algn="just">
              <a:spcBef>
                <a:spcPts val="800"/>
              </a:spcBef>
              <a:spcAft>
                <a:spcPts val="0"/>
              </a:spcAft>
              <a:buClr>
                <a:schemeClr val="dk1"/>
              </a:buClr>
              <a:buSzPts val="1100"/>
              <a:buFont typeface="Arial"/>
              <a:buNone/>
            </a:pPr>
            <a:r>
              <a:t/>
            </a:r>
            <a:endParaRPr sz="1800">
              <a:solidFill>
                <a:schemeClr val="dk1"/>
              </a:solidFill>
            </a:endParaRPr>
          </a:p>
          <a:p>
            <a:pPr indent="0" lvl="0" marL="0" rtl="0" algn="just">
              <a:spcBef>
                <a:spcPts val="800"/>
              </a:spcBef>
              <a:spcAft>
                <a:spcPts val="0"/>
              </a:spcAft>
              <a:buClr>
                <a:schemeClr val="dk1"/>
              </a:buClr>
              <a:buSzPts val="1100"/>
              <a:buFont typeface="Arial"/>
              <a:buNone/>
            </a:pPr>
            <a:r>
              <a:t/>
            </a:r>
            <a:endParaRPr sz="1800">
              <a:solidFill>
                <a:schemeClr val="dk1"/>
              </a:solidFill>
            </a:endParaRPr>
          </a:p>
          <a:p>
            <a:pPr indent="0" lvl="0" marL="0" rtl="0" algn="l">
              <a:spcBef>
                <a:spcPts val="800"/>
              </a:spcBef>
              <a:spcAft>
                <a:spcPts val="0"/>
              </a:spcAft>
              <a:buNone/>
            </a:pPr>
            <a:r>
              <a:t/>
            </a:r>
            <a:endParaRPr/>
          </a:p>
        </p:txBody>
      </p:sp>
      <p:sp>
        <p:nvSpPr>
          <p:cNvPr id="218" name="Google Shape;218;p42"/>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SMD Formula</a:t>
            </a:r>
            <a:endParaRPr/>
          </a:p>
        </p:txBody>
      </p:sp>
      <p:pic>
        <p:nvPicPr>
          <p:cNvPr id="219" name="Google Shape;219;p42"/>
          <p:cNvPicPr preferRelativeResize="0"/>
          <p:nvPr/>
        </p:nvPicPr>
        <p:blipFill>
          <a:blip r:embed="rId3">
            <a:alphaModFix/>
          </a:blip>
          <a:stretch>
            <a:fillRect/>
          </a:stretch>
        </p:blipFill>
        <p:spPr>
          <a:xfrm>
            <a:off x="2922450" y="1154100"/>
            <a:ext cx="3028950" cy="1485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5"/>
          <p:cNvSpPr txBox="1"/>
          <p:nvPr>
            <p:ph idx="1" type="body"/>
          </p:nvPr>
        </p:nvSpPr>
        <p:spPr>
          <a:xfrm>
            <a:off x="323850" y="1445419"/>
            <a:ext cx="7886700" cy="2605800"/>
          </a:xfrm>
          <a:prstGeom prst="rect">
            <a:avLst/>
          </a:prstGeom>
          <a:noFill/>
          <a:ln>
            <a:noFill/>
          </a:ln>
        </p:spPr>
        <p:txBody>
          <a:bodyPr anchorCtr="0" anchor="t" bIns="34275" lIns="68575" spcFirstLastPara="1" rIns="68575" wrap="square" tIns="34275">
            <a:noAutofit/>
          </a:bodyPr>
          <a:lstStyle/>
          <a:p>
            <a:pPr indent="-361950" lvl="0" marL="457200" rtl="0" algn="just">
              <a:lnSpc>
                <a:spcPct val="100000"/>
              </a:lnSpc>
              <a:spcBef>
                <a:spcPts val="800"/>
              </a:spcBef>
              <a:spcAft>
                <a:spcPts val="0"/>
              </a:spcAft>
              <a:buSzPts val="2100"/>
              <a:buChar char="❖"/>
            </a:pPr>
            <a:r>
              <a:rPr lang="en"/>
              <a:t>Cardiovascular disease (CVD) has emerged as a formidable global health challenge, accounting for a significant portion of morbidity and mortality worldwide.</a:t>
            </a:r>
            <a:endParaRPr/>
          </a:p>
          <a:p>
            <a:pPr indent="-361950" lvl="0" marL="457200" rtl="0" algn="just">
              <a:lnSpc>
                <a:spcPct val="100000"/>
              </a:lnSpc>
              <a:spcBef>
                <a:spcPts val="1000"/>
              </a:spcBef>
              <a:spcAft>
                <a:spcPts val="1000"/>
              </a:spcAft>
              <a:buSzPts val="2100"/>
              <a:buChar char="❖"/>
            </a:pPr>
            <a:r>
              <a:rPr lang="en"/>
              <a:t>Understanding its complexity involves exploring various biological, behavioral, and environmental factors. </a:t>
            </a:r>
            <a:endParaRPr/>
          </a:p>
        </p:txBody>
      </p:sp>
      <p:sp>
        <p:nvSpPr>
          <p:cNvPr id="106" name="Google Shape;106;p25"/>
          <p:cNvSpPr txBox="1"/>
          <p:nvPr>
            <p:ph type="title"/>
          </p:nvPr>
        </p:nvSpPr>
        <p:spPr>
          <a:xfrm>
            <a:off x="418953" y="511588"/>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Cardiovascular Disease Background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3"/>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sp>
        <p:nvSpPr>
          <p:cNvPr id="225" name="Google Shape;225;p43"/>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p:txBody>
      </p:sp>
      <p:pic>
        <p:nvPicPr>
          <p:cNvPr id="226" name="Google Shape;226;p43"/>
          <p:cNvPicPr preferRelativeResize="0"/>
          <p:nvPr/>
        </p:nvPicPr>
        <p:blipFill>
          <a:blip r:embed="rId3">
            <a:alphaModFix/>
          </a:blip>
          <a:stretch>
            <a:fillRect/>
          </a:stretch>
        </p:blipFill>
        <p:spPr>
          <a:xfrm>
            <a:off x="1257825" y="52475"/>
            <a:ext cx="6628348" cy="40959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4"/>
          <p:cNvSpPr txBox="1"/>
          <p:nvPr>
            <p:ph idx="1" type="body"/>
          </p:nvPr>
        </p:nvSpPr>
        <p:spPr>
          <a:xfrm>
            <a:off x="7226700" y="3556175"/>
            <a:ext cx="1917300" cy="4857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sz="1200"/>
              <a:t>*</a:t>
            </a:r>
            <a:r>
              <a:rPr lang="en" sz="1200"/>
              <a:t>Lecture 8 Slide 11 from Professor Subrata Kundu</a:t>
            </a:r>
            <a:endParaRPr sz="1200"/>
          </a:p>
        </p:txBody>
      </p:sp>
      <p:pic>
        <p:nvPicPr>
          <p:cNvPr id="232" name="Google Shape;232;p44"/>
          <p:cNvPicPr preferRelativeResize="0"/>
          <p:nvPr/>
        </p:nvPicPr>
        <p:blipFill>
          <a:blip r:embed="rId3">
            <a:alphaModFix/>
          </a:blip>
          <a:stretch>
            <a:fillRect/>
          </a:stretch>
        </p:blipFill>
        <p:spPr>
          <a:xfrm>
            <a:off x="97450" y="905650"/>
            <a:ext cx="7129249" cy="3136225"/>
          </a:xfrm>
          <a:prstGeom prst="rect">
            <a:avLst/>
          </a:prstGeom>
          <a:noFill/>
          <a:ln>
            <a:noFill/>
          </a:ln>
        </p:spPr>
      </p:pic>
      <p:sp>
        <p:nvSpPr>
          <p:cNvPr id="233" name="Google Shape;233;p44"/>
          <p:cNvSpPr txBox="1"/>
          <p:nvPr>
            <p:ph type="title"/>
          </p:nvPr>
        </p:nvSpPr>
        <p:spPr>
          <a:xfrm>
            <a:off x="640753" y="795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Mahalanobis Distance Metric</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5"/>
          <p:cNvSpPr txBox="1"/>
          <p:nvPr>
            <p:ph idx="1" type="body"/>
          </p:nvPr>
        </p:nvSpPr>
        <p:spPr>
          <a:xfrm>
            <a:off x="476200" y="1107194"/>
            <a:ext cx="7886700" cy="2605800"/>
          </a:xfrm>
          <a:prstGeom prst="rect">
            <a:avLst/>
          </a:prstGeom>
        </p:spPr>
        <p:txBody>
          <a:bodyPr anchorCtr="0" anchor="t" bIns="34275" lIns="68575" spcFirstLastPara="1" rIns="68575" wrap="square" tIns="34275">
            <a:noAutofit/>
          </a:bodyPr>
          <a:lstStyle/>
          <a:p>
            <a:pPr indent="-361950" lvl="0" marL="457200" rtl="0" algn="l">
              <a:spcBef>
                <a:spcPts val="800"/>
              </a:spcBef>
              <a:spcAft>
                <a:spcPts val="0"/>
              </a:spcAft>
              <a:buSzPts val="2100"/>
              <a:buChar char="❖"/>
            </a:pPr>
            <a:r>
              <a:rPr lang="en"/>
              <a:t>A</a:t>
            </a:r>
            <a:r>
              <a:rPr lang="en"/>
              <a:t> measure used to determine the similarity or dissimilarity between two data points in a multidimensional space. </a:t>
            </a:r>
            <a:endParaRPr/>
          </a:p>
          <a:p>
            <a:pPr indent="-361950" lvl="0" marL="457200" rtl="0" algn="l">
              <a:spcBef>
                <a:spcPts val="1000"/>
              </a:spcBef>
              <a:spcAft>
                <a:spcPts val="0"/>
              </a:spcAft>
              <a:buSzPts val="2100"/>
              <a:buChar char="❖"/>
            </a:pPr>
            <a:r>
              <a:rPr lang="en"/>
              <a:t>Split</a:t>
            </a:r>
            <a:r>
              <a:rPr lang="en"/>
              <a:t> to two stratified groups: 0 (inactive) and 1 (active).</a:t>
            </a:r>
            <a:endParaRPr/>
          </a:p>
          <a:p>
            <a:pPr indent="-361950" lvl="0" marL="457200" rtl="0" algn="l">
              <a:spcBef>
                <a:spcPts val="1000"/>
              </a:spcBef>
              <a:spcAft>
                <a:spcPts val="0"/>
              </a:spcAft>
              <a:buSzPts val="2100"/>
              <a:buChar char="❖"/>
            </a:pPr>
            <a:r>
              <a:rPr lang="en"/>
              <a:t>Look for similarity in covariate patterns and propensity scores between the active and inactive groups.</a:t>
            </a:r>
            <a:endParaRPr/>
          </a:p>
          <a:p>
            <a:pPr indent="0" lvl="0" marL="0" rtl="0" algn="l">
              <a:spcBef>
                <a:spcPts val="1000"/>
              </a:spcBef>
              <a:spcAft>
                <a:spcPts val="0"/>
              </a:spcAft>
              <a:buNone/>
            </a:pPr>
            <a:r>
              <a:t/>
            </a:r>
            <a:endParaRPr/>
          </a:p>
        </p:txBody>
      </p:sp>
      <p:sp>
        <p:nvSpPr>
          <p:cNvPr id="239" name="Google Shape;239;p45"/>
          <p:cNvSpPr txBox="1"/>
          <p:nvPr>
            <p:ph type="title"/>
          </p:nvPr>
        </p:nvSpPr>
        <p:spPr>
          <a:xfrm>
            <a:off x="488353" y="3081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Mahalanobis Distance Metric </a:t>
            </a:r>
            <a:endParaRPr/>
          </a:p>
        </p:txBody>
      </p:sp>
      <p:pic>
        <p:nvPicPr>
          <p:cNvPr id="240" name="Google Shape;240;p45"/>
          <p:cNvPicPr preferRelativeResize="0"/>
          <p:nvPr/>
        </p:nvPicPr>
        <p:blipFill>
          <a:blip r:embed="rId3">
            <a:alphaModFix/>
          </a:blip>
          <a:stretch>
            <a:fillRect/>
          </a:stretch>
        </p:blipFill>
        <p:spPr>
          <a:xfrm>
            <a:off x="7278500" y="2733825"/>
            <a:ext cx="1865500" cy="13991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6"/>
          <p:cNvSpPr txBox="1"/>
          <p:nvPr>
            <p:ph idx="1" type="body"/>
          </p:nvPr>
        </p:nvSpPr>
        <p:spPr>
          <a:xfrm>
            <a:off x="628600" y="1335794"/>
            <a:ext cx="7886700" cy="2605800"/>
          </a:xfrm>
          <a:prstGeom prst="rect">
            <a:avLst/>
          </a:prstGeom>
        </p:spPr>
        <p:txBody>
          <a:bodyPr anchorCtr="0" anchor="t" bIns="34275" lIns="68575" spcFirstLastPara="1" rIns="68575" wrap="square" tIns="34275">
            <a:noAutofit/>
          </a:bodyPr>
          <a:lstStyle/>
          <a:p>
            <a:pPr indent="-361950" lvl="0" marL="457200" rtl="0" algn="l">
              <a:spcBef>
                <a:spcPts val="800"/>
              </a:spcBef>
              <a:spcAft>
                <a:spcPts val="0"/>
              </a:spcAft>
              <a:buSzPts val="2100"/>
              <a:buChar char="❖"/>
            </a:pPr>
            <a:r>
              <a:rPr b="1" lang="en"/>
              <a:t>Similarities:</a:t>
            </a:r>
            <a:r>
              <a:rPr lang="en"/>
              <a:t> </a:t>
            </a:r>
            <a:r>
              <a:rPr lang="en"/>
              <a:t>age</a:t>
            </a:r>
            <a:r>
              <a:rPr lang="en"/>
              <a:t> (0.271), gender (0.121), height (0.051), blood pressure(0.737/0.368), smoking (0.059), cholesterol and alcohol(0.667)</a:t>
            </a:r>
            <a:endParaRPr/>
          </a:p>
          <a:p>
            <a:pPr indent="-342900" lvl="1" marL="914400" rtl="0" algn="l">
              <a:spcBef>
                <a:spcPts val="1000"/>
              </a:spcBef>
              <a:spcAft>
                <a:spcPts val="0"/>
              </a:spcAft>
              <a:buSzPts val="1800"/>
              <a:buChar char="➢"/>
            </a:pPr>
            <a:r>
              <a:rPr lang="en"/>
              <a:t>No significant differences between active/inactive groups </a:t>
            </a:r>
            <a:endParaRPr/>
          </a:p>
          <a:p>
            <a:pPr indent="-361950" lvl="0" marL="457200" rtl="0" algn="l">
              <a:spcBef>
                <a:spcPts val="1000"/>
              </a:spcBef>
              <a:spcAft>
                <a:spcPts val="0"/>
              </a:spcAft>
              <a:buSzPts val="2100"/>
              <a:buChar char="❖"/>
            </a:pPr>
            <a:r>
              <a:rPr b="1" lang="en"/>
              <a:t>Di</a:t>
            </a:r>
            <a:r>
              <a:rPr b="1" lang="en"/>
              <a:t>ssimilarities: </a:t>
            </a:r>
            <a:r>
              <a:rPr lang="en"/>
              <a:t>weight (&lt;0.001) and glucose levels (0.023)</a:t>
            </a:r>
            <a:endParaRPr/>
          </a:p>
          <a:p>
            <a:pPr indent="-342900" lvl="1" marL="914400" rtl="0" algn="l">
              <a:spcBef>
                <a:spcPts val="1000"/>
              </a:spcBef>
              <a:spcAft>
                <a:spcPts val="0"/>
              </a:spcAft>
              <a:buSzPts val="1800"/>
              <a:buChar char="➢"/>
            </a:pPr>
            <a:r>
              <a:rPr lang="en"/>
              <a:t>Significant differences between active/inactive groups </a:t>
            </a:r>
            <a:endParaRPr/>
          </a:p>
          <a:p>
            <a:pPr indent="0" lvl="0" marL="0" rtl="0" algn="l">
              <a:spcBef>
                <a:spcPts val="1000"/>
              </a:spcBef>
              <a:spcAft>
                <a:spcPts val="0"/>
              </a:spcAft>
              <a:buNone/>
            </a:pPr>
            <a:r>
              <a:rPr lang="en"/>
              <a:t>*(number)= P-Value</a:t>
            </a:r>
            <a:endParaRPr/>
          </a:p>
        </p:txBody>
      </p:sp>
      <p:sp>
        <p:nvSpPr>
          <p:cNvPr id="246" name="Google Shape;246;p46"/>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Mahalanobis Distance </a:t>
            </a:r>
            <a:r>
              <a:rPr lang="en"/>
              <a:t>Metric</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7"/>
          <p:cNvSpPr txBox="1"/>
          <p:nvPr>
            <p:ph type="title"/>
          </p:nvPr>
        </p:nvSpPr>
        <p:spPr>
          <a:xfrm>
            <a:off x="6858000" y="458350"/>
            <a:ext cx="1968600" cy="17853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Checking Balance with SMD</a:t>
            </a:r>
            <a:endParaRPr/>
          </a:p>
        </p:txBody>
      </p:sp>
      <p:graphicFrame>
        <p:nvGraphicFramePr>
          <p:cNvPr id="252" name="Google Shape;252;p47"/>
          <p:cNvGraphicFramePr/>
          <p:nvPr/>
        </p:nvGraphicFramePr>
        <p:xfrm>
          <a:off x="0" y="-12"/>
          <a:ext cx="3000000" cy="3000000"/>
        </p:xfrm>
        <a:graphic>
          <a:graphicData uri="http://schemas.openxmlformats.org/drawingml/2006/table">
            <a:tbl>
              <a:tblPr>
                <a:solidFill>
                  <a:srgbClr val="FFFFFF"/>
                </a:solidFill>
                <a:tableStyleId>{74AD2585-7DDD-404A-A801-0C414C302825}</a:tableStyleId>
              </a:tblPr>
              <a:tblGrid>
                <a:gridCol w="1634400"/>
                <a:gridCol w="2276150"/>
                <a:gridCol w="2764900"/>
              </a:tblGrid>
              <a:tr h="477825">
                <a:tc>
                  <a:txBody>
                    <a:bodyPr/>
                    <a:lstStyle/>
                    <a:p>
                      <a:pPr indent="0" lvl="0" marL="0" rtl="0" algn="ctr">
                        <a:lnSpc>
                          <a:spcPct val="145000"/>
                        </a:lnSpc>
                        <a:spcBef>
                          <a:spcPts val="0"/>
                        </a:spcBef>
                        <a:spcAft>
                          <a:spcPts val="0"/>
                        </a:spcAft>
                        <a:buNone/>
                      </a:pPr>
                      <a:r>
                        <a:rPr b="1" lang="en" sz="1500">
                          <a:latin typeface="Verdana"/>
                          <a:ea typeface="Verdana"/>
                          <a:cs typeface="Verdana"/>
                          <a:sym typeface="Verdana"/>
                        </a:rPr>
                        <a:t>Variables </a:t>
                      </a:r>
                      <a:endParaRPr b="1" sz="1500">
                        <a:latin typeface="Verdana"/>
                        <a:ea typeface="Verdana"/>
                        <a:cs typeface="Verdana"/>
                        <a:sym typeface="Verdana"/>
                      </a:endParaRPr>
                    </a:p>
                  </a:txBody>
                  <a:tcPr marT="91425" marB="91425" marR="0" marL="0">
                    <a:lnT cap="flat" cmpd="sng" w="9525">
                      <a:solidFill>
                        <a:srgbClr val="000000"/>
                      </a:solidFill>
                      <a:prstDash val="solid"/>
                      <a:round/>
                      <a:headEnd len="sm" w="sm" type="none"/>
                      <a:tailEnd len="sm" w="sm" type="none"/>
                    </a:lnT>
                  </a:tcPr>
                </a:tc>
                <a:tc>
                  <a:txBody>
                    <a:bodyPr/>
                    <a:lstStyle/>
                    <a:p>
                      <a:pPr indent="0" lvl="0" marL="0" rtl="0" algn="ctr">
                        <a:lnSpc>
                          <a:spcPct val="145000"/>
                        </a:lnSpc>
                        <a:spcBef>
                          <a:spcPts val="0"/>
                        </a:spcBef>
                        <a:spcAft>
                          <a:spcPts val="0"/>
                        </a:spcAft>
                        <a:buNone/>
                      </a:pPr>
                      <a:r>
                        <a:rPr b="1" lang="en" sz="1500">
                          <a:latin typeface="Verdana"/>
                          <a:ea typeface="Verdana"/>
                          <a:cs typeface="Verdana"/>
                          <a:sym typeface="Verdana"/>
                        </a:rPr>
                        <a:t>SMD Value</a:t>
                      </a:r>
                      <a:endParaRPr b="1" sz="1500">
                        <a:latin typeface="Verdana"/>
                        <a:ea typeface="Verdana"/>
                        <a:cs typeface="Verdana"/>
                        <a:sym typeface="Verdana"/>
                      </a:endParaRPr>
                    </a:p>
                  </a:txBody>
                  <a:tcPr marT="91425" marB="91425" marR="0" marL="0">
                    <a:lnT cap="flat" cmpd="sng" w="9525">
                      <a:solidFill>
                        <a:srgbClr val="000000"/>
                      </a:solidFill>
                      <a:prstDash val="solid"/>
                      <a:round/>
                      <a:headEnd len="sm" w="sm" type="none"/>
                      <a:tailEnd len="sm" w="sm" type="none"/>
                    </a:lnT>
                  </a:tcPr>
                </a:tc>
                <a:tc>
                  <a:txBody>
                    <a:bodyPr/>
                    <a:lstStyle/>
                    <a:p>
                      <a:pPr indent="0" lvl="0" marL="0" rtl="0" algn="ctr">
                        <a:lnSpc>
                          <a:spcPct val="145000"/>
                        </a:lnSpc>
                        <a:spcBef>
                          <a:spcPts val="0"/>
                        </a:spcBef>
                        <a:spcAft>
                          <a:spcPts val="0"/>
                        </a:spcAft>
                        <a:buNone/>
                      </a:pPr>
                      <a:r>
                        <a:rPr b="1" lang="en" sz="1500">
                          <a:latin typeface="Verdana"/>
                          <a:ea typeface="Verdana"/>
                          <a:cs typeface="Verdana"/>
                          <a:sym typeface="Verdana"/>
                        </a:rPr>
                        <a:t>Balance/Not Balanced</a:t>
                      </a:r>
                      <a:endParaRPr b="1" sz="1500">
                        <a:latin typeface="Verdana"/>
                        <a:ea typeface="Verdana"/>
                        <a:cs typeface="Verdana"/>
                        <a:sym typeface="Verdana"/>
                      </a:endParaRPr>
                    </a:p>
                  </a:txBody>
                  <a:tcPr marT="91425" marB="91425" marR="0" marL="0">
                    <a:lnT cap="flat" cmpd="sng" w="9525">
                      <a:solidFill>
                        <a:srgbClr val="000000"/>
                      </a:solidFill>
                      <a:prstDash val="solid"/>
                      <a:round/>
                      <a:headEnd len="sm" w="sm" type="none"/>
                      <a:tailEnd len="sm" w="sm" type="none"/>
                    </a:lnT>
                  </a:tcPr>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age</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0.00320</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gender</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0.07037</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height</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-0.08148</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weight</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-0.48622</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Not 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ap_hi</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0.00268</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ap_lo</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0.05197</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cholesterol</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0.09356</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gluc</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-0.05580</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smoke</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0.39559</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Not Balanced</a:t>
                      </a:r>
                      <a:endParaRPr sz="1500">
                        <a:latin typeface="Verdana"/>
                        <a:ea typeface="Verdana"/>
                        <a:cs typeface="Verdana"/>
                        <a:sym typeface="Verdana"/>
                      </a:endParaRPr>
                    </a:p>
                  </a:txBody>
                  <a:tcPr marT="91425" marB="91425" marR="0" marL="0"/>
                </a:tc>
              </a:tr>
              <a:tr h="477800">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alco</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0.09298</a:t>
                      </a:r>
                      <a:endParaRPr sz="1500">
                        <a:latin typeface="Verdana"/>
                        <a:ea typeface="Verdana"/>
                        <a:cs typeface="Verdana"/>
                        <a:sym typeface="Verdana"/>
                      </a:endParaRPr>
                    </a:p>
                  </a:txBody>
                  <a:tcPr marT="91425" marB="91425" marR="0" marL="0"/>
                </a:tc>
                <a:tc>
                  <a:txBody>
                    <a:bodyPr/>
                    <a:lstStyle/>
                    <a:p>
                      <a:pPr indent="0" lvl="0" marL="0" rtl="0" algn="ctr">
                        <a:lnSpc>
                          <a:spcPct val="145000"/>
                        </a:lnSpc>
                        <a:spcBef>
                          <a:spcPts val="0"/>
                        </a:spcBef>
                        <a:spcAft>
                          <a:spcPts val="0"/>
                        </a:spcAft>
                        <a:buNone/>
                      </a:pPr>
                      <a:r>
                        <a:rPr lang="en" sz="1500">
                          <a:latin typeface="Verdana"/>
                          <a:ea typeface="Verdana"/>
                          <a:cs typeface="Verdana"/>
                          <a:sym typeface="Verdana"/>
                        </a:rPr>
                        <a:t>Balanced</a:t>
                      </a:r>
                      <a:endParaRPr sz="1500">
                        <a:latin typeface="Verdana"/>
                        <a:ea typeface="Verdana"/>
                        <a:cs typeface="Verdana"/>
                        <a:sym typeface="Verdana"/>
                      </a:endParaRPr>
                    </a:p>
                  </a:txBody>
                  <a:tcPr marT="91425" marB="91425" marR="0" marL="0"/>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8"/>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sp>
        <p:nvSpPr>
          <p:cNvPr id="258" name="Google Shape;258;p48"/>
          <p:cNvSpPr txBox="1"/>
          <p:nvPr>
            <p:ph type="title"/>
          </p:nvPr>
        </p:nvSpPr>
        <p:spPr>
          <a:xfrm>
            <a:off x="7019377" y="3245000"/>
            <a:ext cx="31503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Checking Balance</a:t>
            </a:r>
            <a:endParaRPr/>
          </a:p>
        </p:txBody>
      </p:sp>
      <p:pic>
        <p:nvPicPr>
          <p:cNvPr id="259" name="Google Shape;259;p48"/>
          <p:cNvPicPr preferRelativeResize="0"/>
          <p:nvPr/>
        </p:nvPicPr>
        <p:blipFill>
          <a:blip r:embed="rId3">
            <a:alphaModFix/>
          </a:blip>
          <a:stretch>
            <a:fillRect/>
          </a:stretch>
        </p:blipFill>
        <p:spPr>
          <a:xfrm>
            <a:off x="0" y="0"/>
            <a:ext cx="6954224" cy="51434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9"/>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a:t>ATT(Active=1)</a:t>
            </a:r>
            <a:r>
              <a:rPr lang="en"/>
              <a:t> : 0.1605</a:t>
            </a:r>
            <a:endParaRPr/>
          </a:p>
          <a:p>
            <a:pPr indent="0" lvl="0" marL="0" rtl="0" algn="l">
              <a:spcBef>
                <a:spcPts val="800"/>
              </a:spcBef>
              <a:spcAft>
                <a:spcPts val="0"/>
              </a:spcAft>
              <a:buNone/>
            </a:pPr>
            <a:r>
              <a:rPr b="1" lang="en"/>
              <a:t>SE: </a:t>
            </a:r>
            <a:r>
              <a:rPr lang="en"/>
              <a:t>0.0037</a:t>
            </a:r>
            <a:endParaRPr/>
          </a:p>
          <a:p>
            <a:pPr indent="0" lvl="0" marL="0" rtl="0" algn="l">
              <a:spcBef>
                <a:spcPts val="800"/>
              </a:spcBef>
              <a:spcAft>
                <a:spcPts val="0"/>
              </a:spcAft>
              <a:buNone/>
            </a:pPr>
            <a:r>
              <a:rPr b="1" lang="en"/>
              <a:t>CI:</a:t>
            </a:r>
            <a:r>
              <a:rPr lang="en"/>
              <a:t> (0.153 to 0.168)</a:t>
            </a:r>
            <a:endParaRPr/>
          </a:p>
          <a:p>
            <a:pPr indent="0" lvl="0" marL="0" rtl="0" algn="l">
              <a:spcBef>
                <a:spcPts val="800"/>
              </a:spcBef>
              <a:spcAft>
                <a:spcPts val="0"/>
              </a:spcAft>
              <a:buNone/>
            </a:pPr>
            <a:r>
              <a:rPr b="1" lang="en"/>
              <a:t>P-Value:</a:t>
            </a:r>
            <a:r>
              <a:rPr lang="en"/>
              <a:t> &lt;2e-16 </a:t>
            </a:r>
            <a:endParaRPr/>
          </a:p>
          <a:p>
            <a:pPr indent="0" lvl="0" marL="0" rtl="0" algn="l">
              <a:spcBef>
                <a:spcPts val="800"/>
              </a:spcBef>
              <a:spcAft>
                <a:spcPts val="0"/>
              </a:spcAft>
              <a:buNone/>
            </a:pPr>
            <a:r>
              <a:t/>
            </a:r>
            <a:endParaRPr/>
          </a:p>
          <a:p>
            <a:pPr indent="0" lvl="0" marL="0" rtl="0" algn="l">
              <a:spcBef>
                <a:spcPts val="800"/>
              </a:spcBef>
              <a:spcAft>
                <a:spcPts val="0"/>
              </a:spcAft>
              <a:buNone/>
            </a:pPr>
            <a:r>
              <a:rPr lang="en"/>
              <a:t>==&gt; Significantly associated with CVD risk</a:t>
            </a:r>
            <a:endParaRPr/>
          </a:p>
          <a:p>
            <a:pPr indent="0" lvl="0" marL="0" rtl="0" algn="l">
              <a:spcBef>
                <a:spcPts val="800"/>
              </a:spcBef>
              <a:spcAft>
                <a:spcPts val="0"/>
              </a:spcAft>
              <a:buNone/>
            </a:pPr>
            <a:r>
              <a:t/>
            </a:r>
            <a:endParaRPr/>
          </a:p>
        </p:txBody>
      </p:sp>
      <p:sp>
        <p:nvSpPr>
          <p:cNvPr id="265" name="Google Shape;265;p49"/>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ATT</a:t>
            </a:r>
            <a:endParaRPr/>
          </a:p>
        </p:txBody>
      </p:sp>
      <p:pic>
        <p:nvPicPr>
          <p:cNvPr id="266" name="Google Shape;266;p49"/>
          <p:cNvPicPr preferRelativeResize="0"/>
          <p:nvPr/>
        </p:nvPicPr>
        <p:blipFill>
          <a:blip r:embed="rId3">
            <a:alphaModFix/>
          </a:blip>
          <a:stretch>
            <a:fillRect/>
          </a:stretch>
        </p:blipFill>
        <p:spPr>
          <a:xfrm>
            <a:off x="4302551" y="536725"/>
            <a:ext cx="3637601" cy="24244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50"/>
          <p:cNvSpPr txBox="1"/>
          <p:nvPr>
            <p:ph idx="1" type="body"/>
          </p:nvPr>
        </p:nvSpPr>
        <p:spPr>
          <a:xfrm>
            <a:off x="567175" y="1369225"/>
            <a:ext cx="8161800" cy="2605800"/>
          </a:xfrm>
          <a:prstGeom prst="rect">
            <a:avLst/>
          </a:prstGeom>
          <a:noFill/>
          <a:ln>
            <a:noFill/>
          </a:ln>
        </p:spPr>
        <p:txBody>
          <a:bodyPr anchorCtr="0" anchor="t" bIns="34275" lIns="68575" spcFirstLastPara="1" rIns="68575" wrap="square" tIns="34275">
            <a:noAutofit/>
          </a:bodyPr>
          <a:lstStyle/>
          <a:p>
            <a:pPr indent="-361950" lvl="0" marL="457200" rtl="0" algn="just">
              <a:spcBef>
                <a:spcPts val="800"/>
              </a:spcBef>
              <a:spcAft>
                <a:spcPts val="0"/>
              </a:spcAft>
              <a:buSzPts val="2100"/>
              <a:buChar char="❖"/>
            </a:pPr>
            <a:r>
              <a:rPr lang="en"/>
              <a:t>Comparison of Active vs. Inactive Groups</a:t>
            </a:r>
            <a:endParaRPr/>
          </a:p>
          <a:p>
            <a:pPr indent="-361950" lvl="0" marL="457200" rtl="0" algn="just">
              <a:spcBef>
                <a:spcPts val="0"/>
              </a:spcBef>
              <a:spcAft>
                <a:spcPts val="0"/>
              </a:spcAft>
              <a:buSzPts val="2100"/>
              <a:buChar char="❖"/>
            </a:pPr>
            <a:r>
              <a:rPr lang="en"/>
              <a:t>Paired t-test using matched dataset</a:t>
            </a:r>
            <a:endParaRPr/>
          </a:p>
          <a:p>
            <a:pPr indent="0" lvl="0" marL="0" rtl="0" algn="just">
              <a:lnSpc>
                <a:spcPct val="90000"/>
              </a:lnSpc>
              <a:spcBef>
                <a:spcPts val="800"/>
              </a:spcBef>
              <a:spcAft>
                <a:spcPts val="0"/>
              </a:spcAft>
              <a:buNone/>
            </a:pPr>
            <a:r>
              <a:rPr b="1" lang="en"/>
              <a:t>Null hypothesis: </a:t>
            </a:r>
            <a:r>
              <a:rPr lang="en"/>
              <a:t>T</a:t>
            </a:r>
            <a:r>
              <a:rPr lang="en"/>
              <a:t>here is no difference in mean CVD risk between individuals who are physically active and those who are inactive.</a:t>
            </a:r>
            <a:endParaRPr/>
          </a:p>
          <a:p>
            <a:pPr indent="0" lvl="0" marL="0" rtl="0" algn="just">
              <a:lnSpc>
                <a:spcPct val="90000"/>
              </a:lnSpc>
              <a:spcBef>
                <a:spcPts val="800"/>
              </a:spcBef>
              <a:spcAft>
                <a:spcPts val="0"/>
              </a:spcAft>
              <a:buNone/>
            </a:pPr>
            <a:r>
              <a:rPr b="1" lang="en"/>
              <a:t>Alternative hypothesis: </a:t>
            </a:r>
            <a:r>
              <a:rPr lang="en"/>
              <a:t>T</a:t>
            </a:r>
            <a:r>
              <a:rPr lang="en"/>
              <a:t>here is difference in mean CVD risk between individuals who are physically active and those who are inactive. (true difference in means between active and cardio is not equal to 0)</a:t>
            </a:r>
            <a:endParaRPr/>
          </a:p>
        </p:txBody>
      </p:sp>
      <p:sp>
        <p:nvSpPr>
          <p:cNvPr id="272" name="Google Shape;272;p50"/>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T-Test</a:t>
            </a:r>
            <a:endParaRPr/>
          </a:p>
        </p:txBody>
      </p:sp>
      <p:pic>
        <p:nvPicPr>
          <p:cNvPr id="273" name="Google Shape;273;p50"/>
          <p:cNvPicPr preferRelativeResize="0"/>
          <p:nvPr/>
        </p:nvPicPr>
        <p:blipFill rotWithShape="1">
          <a:blip r:embed="rId3">
            <a:alphaModFix/>
          </a:blip>
          <a:srcRect b="4675" l="6407" r="7814" t="38859"/>
          <a:stretch/>
        </p:blipFill>
        <p:spPr>
          <a:xfrm>
            <a:off x="5614075" y="29575"/>
            <a:ext cx="3391975" cy="13396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51"/>
          <p:cNvSpPr txBox="1"/>
          <p:nvPr>
            <p:ph idx="1" type="body"/>
          </p:nvPr>
        </p:nvSpPr>
        <p:spPr>
          <a:xfrm>
            <a:off x="1667475" y="2307700"/>
            <a:ext cx="6952500" cy="1667400"/>
          </a:xfrm>
          <a:prstGeom prst="rect">
            <a:avLst/>
          </a:prstGeom>
          <a:noFill/>
          <a:ln>
            <a:noFill/>
          </a:ln>
        </p:spPr>
        <p:txBody>
          <a:bodyPr anchorCtr="0" anchor="t" bIns="34275" lIns="68575" spcFirstLastPara="1" rIns="68575" wrap="square" tIns="34275">
            <a:noAutofit/>
          </a:bodyPr>
          <a:lstStyle/>
          <a:p>
            <a:pPr indent="0" lvl="0" marL="0" rtl="0" algn="just">
              <a:spcBef>
                <a:spcPts val="800"/>
              </a:spcBef>
              <a:spcAft>
                <a:spcPts val="0"/>
              </a:spcAft>
              <a:buClr>
                <a:schemeClr val="dk1"/>
              </a:buClr>
              <a:buSzPts val="1100"/>
              <a:buFont typeface="Arial"/>
              <a:buNone/>
            </a:pPr>
            <a:r>
              <a:rPr lang="en" sz="1800">
                <a:solidFill>
                  <a:schemeClr val="dk1"/>
                </a:solidFill>
              </a:rPr>
              <a:t>Where:</a:t>
            </a:r>
            <a:endParaRPr sz="1800">
              <a:solidFill>
                <a:schemeClr val="dk1"/>
              </a:solidFill>
            </a:endParaRPr>
          </a:p>
          <a:p>
            <a:pPr indent="0" lvl="0" marL="0" rtl="0" algn="just">
              <a:spcBef>
                <a:spcPts val="800"/>
              </a:spcBef>
              <a:spcAft>
                <a:spcPts val="0"/>
              </a:spcAft>
              <a:buNone/>
            </a:pPr>
            <a:r>
              <a:rPr lang="en" sz="1800">
                <a:solidFill>
                  <a:schemeClr val="dk1"/>
                </a:solidFill>
              </a:rPr>
              <a:t>X1-bar is the mean CVD risk in the active group.</a:t>
            </a:r>
            <a:endParaRPr sz="1800">
              <a:solidFill>
                <a:schemeClr val="dk1"/>
              </a:solidFill>
            </a:endParaRPr>
          </a:p>
          <a:p>
            <a:pPr indent="0" lvl="0" marL="0" rtl="0" algn="just">
              <a:spcBef>
                <a:spcPts val="800"/>
              </a:spcBef>
              <a:spcAft>
                <a:spcPts val="0"/>
              </a:spcAft>
              <a:buNone/>
            </a:pPr>
            <a:r>
              <a:rPr lang="en" sz="1800">
                <a:solidFill>
                  <a:schemeClr val="dk1"/>
                </a:solidFill>
              </a:rPr>
              <a:t>X2-bar is the mean CVD risk in the inactive group.</a:t>
            </a:r>
            <a:endParaRPr sz="1800">
              <a:solidFill>
                <a:schemeClr val="dk1"/>
              </a:solidFill>
            </a:endParaRPr>
          </a:p>
          <a:p>
            <a:pPr indent="0" lvl="0" marL="0" rtl="0" algn="just">
              <a:spcBef>
                <a:spcPts val="800"/>
              </a:spcBef>
              <a:spcAft>
                <a:spcPts val="0"/>
              </a:spcAft>
              <a:buNone/>
            </a:pPr>
            <a:r>
              <a:rPr lang="en" sz="1800">
                <a:solidFill>
                  <a:schemeClr val="dk1"/>
                </a:solidFill>
              </a:rPr>
              <a:t>s is standard deviation of differences between paired observations.</a:t>
            </a:r>
            <a:endParaRPr sz="1800">
              <a:solidFill>
                <a:schemeClr val="dk1"/>
              </a:solidFill>
            </a:endParaRPr>
          </a:p>
          <a:p>
            <a:pPr indent="0" lvl="0" marL="0" rtl="0" algn="just">
              <a:spcBef>
                <a:spcPts val="800"/>
              </a:spcBef>
              <a:spcAft>
                <a:spcPts val="0"/>
              </a:spcAft>
              <a:buNone/>
            </a:pPr>
            <a:r>
              <a:rPr lang="en" sz="1800">
                <a:solidFill>
                  <a:schemeClr val="dk1"/>
                </a:solidFill>
              </a:rPr>
              <a:t>n is the number of pairs (or individuals) in the matched dataset.</a:t>
            </a:r>
            <a:endParaRPr sz="1800">
              <a:solidFill>
                <a:schemeClr val="dk1"/>
              </a:solidFill>
            </a:endParaRPr>
          </a:p>
          <a:p>
            <a:pPr indent="0" lvl="0" marL="0" rtl="0" algn="just">
              <a:spcBef>
                <a:spcPts val="800"/>
              </a:spcBef>
              <a:spcAft>
                <a:spcPts val="0"/>
              </a:spcAft>
              <a:buNone/>
            </a:pPr>
            <a:r>
              <a:t/>
            </a:r>
            <a:endParaRPr sz="1800">
              <a:solidFill>
                <a:schemeClr val="dk1"/>
              </a:solidFill>
            </a:endParaRPr>
          </a:p>
        </p:txBody>
      </p:sp>
      <p:sp>
        <p:nvSpPr>
          <p:cNvPr id="279" name="Google Shape;279;p51"/>
          <p:cNvSpPr txBox="1"/>
          <p:nvPr>
            <p:ph type="title"/>
          </p:nvPr>
        </p:nvSpPr>
        <p:spPr>
          <a:xfrm>
            <a:off x="640753" y="2319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T-Test Formula</a:t>
            </a:r>
            <a:endParaRPr/>
          </a:p>
        </p:txBody>
      </p:sp>
      <p:pic>
        <p:nvPicPr>
          <p:cNvPr id="280" name="Google Shape;280;p51"/>
          <p:cNvPicPr preferRelativeResize="0"/>
          <p:nvPr/>
        </p:nvPicPr>
        <p:blipFill>
          <a:blip r:embed="rId3">
            <a:alphaModFix/>
          </a:blip>
          <a:stretch>
            <a:fillRect/>
          </a:stretch>
        </p:blipFill>
        <p:spPr>
          <a:xfrm>
            <a:off x="2739950" y="838375"/>
            <a:ext cx="3086100" cy="1371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2"/>
          <p:cNvSpPr txBox="1"/>
          <p:nvPr>
            <p:ph idx="1" type="body"/>
          </p:nvPr>
        </p:nvSpPr>
        <p:spPr>
          <a:xfrm>
            <a:off x="628650" y="1369225"/>
            <a:ext cx="8454000" cy="2605800"/>
          </a:xfrm>
          <a:prstGeom prst="rect">
            <a:avLst/>
          </a:prstGeom>
          <a:noFill/>
          <a:ln>
            <a:noFill/>
          </a:ln>
        </p:spPr>
        <p:txBody>
          <a:bodyPr anchorCtr="0" anchor="t" bIns="34275" lIns="68575" spcFirstLastPara="1" rIns="68575" wrap="square" tIns="34275">
            <a:noAutofit/>
          </a:bodyPr>
          <a:lstStyle/>
          <a:p>
            <a:pPr indent="0" lvl="0" marL="0" rtl="0" algn="l">
              <a:spcBef>
                <a:spcPts val="800"/>
              </a:spcBef>
              <a:spcAft>
                <a:spcPts val="0"/>
              </a:spcAft>
              <a:buNone/>
            </a:pPr>
            <a:r>
              <a:rPr b="1" lang="en" sz="2000"/>
              <a:t>T-value: </a:t>
            </a:r>
            <a:r>
              <a:rPr lang="en" sz="2000"/>
              <a:t>-8.0752</a:t>
            </a:r>
            <a:endParaRPr sz="2000"/>
          </a:p>
          <a:p>
            <a:pPr indent="0" lvl="0" marL="0" rtl="0" algn="l">
              <a:spcBef>
                <a:spcPts val="800"/>
              </a:spcBef>
              <a:spcAft>
                <a:spcPts val="0"/>
              </a:spcAft>
              <a:buNone/>
            </a:pPr>
            <a:r>
              <a:rPr b="1" lang="en" sz="2000"/>
              <a:t>P-value: </a:t>
            </a:r>
            <a:r>
              <a:rPr lang="en" sz="2000"/>
              <a:t>2.173e-14 </a:t>
            </a:r>
            <a:r>
              <a:rPr lang="en" sz="2000"/>
              <a:t>(statistically significant) → difference in active/inactive</a:t>
            </a:r>
            <a:endParaRPr sz="2000"/>
          </a:p>
          <a:p>
            <a:pPr indent="0" lvl="0" marL="0" rtl="0" algn="l">
              <a:spcBef>
                <a:spcPts val="800"/>
              </a:spcBef>
              <a:spcAft>
                <a:spcPts val="0"/>
              </a:spcAft>
              <a:buNone/>
            </a:pPr>
            <a:r>
              <a:rPr b="1" lang="en" sz="2000"/>
              <a:t>95% CI </a:t>
            </a:r>
            <a:r>
              <a:rPr lang="en" sz="2000"/>
              <a:t>for mean difference: (-0.390, -0.237)</a:t>
            </a:r>
            <a:endParaRPr sz="2000"/>
          </a:p>
          <a:p>
            <a:pPr indent="0" lvl="0" marL="0" rtl="0" algn="l">
              <a:spcBef>
                <a:spcPts val="800"/>
              </a:spcBef>
              <a:spcAft>
                <a:spcPts val="0"/>
              </a:spcAft>
              <a:buClr>
                <a:schemeClr val="dk1"/>
              </a:buClr>
              <a:buSzPts val="1100"/>
              <a:buFont typeface="Arial"/>
              <a:buNone/>
            </a:pPr>
            <a:r>
              <a:rPr b="1" lang="en" sz="2000"/>
              <a:t>Estimated Mean Difference: </a:t>
            </a:r>
            <a:r>
              <a:rPr lang="en" sz="2000"/>
              <a:t>-0.313 → substantial reduction in CVD risk</a:t>
            </a:r>
            <a:endParaRPr sz="2000"/>
          </a:p>
          <a:p>
            <a:pPr indent="0" lvl="0" marL="0" rtl="0" algn="l">
              <a:lnSpc>
                <a:spcPct val="90000"/>
              </a:lnSpc>
              <a:spcBef>
                <a:spcPts val="800"/>
              </a:spcBef>
              <a:spcAft>
                <a:spcPts val="0"/>
              </a:spcAft>
              <a:buNone/>
            </a:pPr>
            <a:r>
              <a:t/>
            </a:r>
            <a:endParaRPr sz="2000"/>
          </a:p>
          <a:p>
            <a:pPr indent="0" lvl="0" marL="0" rtl="0" algn="l">
              <a:lnSpc>
                <a:spcPct val="90000"/>
              </a:lnSpc>
              <a:spcBef>
                <a:spcPts val="800"/>
              </a:spcBef>
              <a:spcAft>
                <a:spcPts val="0"/>
              </a:spcAft>
              <a:buNone/>
            </a:pPr>
            <a:r>
              <a:rPr lang="en" sz="2000"/>
              <a:t>==&gt; Potential CVD risk reduction through engagement in physical activity</a:t>
            </a:r>
            <a:endParaRPr sz="2000"/>
          </a:p>
        </p:txBody>
      </p:sp>
      <p:sp>
        <p:nvSpPr>
          <p:cNvPr id="286" name="Google Shape;286;p52"/>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T-test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6"/>
          <p:cNvSpPr txBox="1"/>
          <p:nvPr>
            <p:ph idx="1" type="body"/>
          </p:nvPr>
        </p:nvSpPr>
        <p:spPr>
          <a:xfrm>
            <a:off x="323850" y="2512225"/>
            <a:ext cx="8209200" cy="2605800"/>
          </a:xfrm>
          <a:prstGeom prst="rect">
            <a:avLst/>
          </a:prstGeom>
          <a:noFill/>
          <a:ln>
            <a:noFill/>
          </a:ln>
        </p:spPr>
        <p:txBody>
          <a:bodyPr anchorCtr="0" anchor="t" bIns="34275" lIns="68575" spcFirstLastPara="1" rIns="68575" wrap="square" tIns="34275">
            <a:noAutofit/>
          </a:bodyPr>
          <a:lstStyle/>
          <a:p>
            <a:pPr indent="-349250" lvl="0" marL="457200" rtl="0" algn="just">
              <a:lnSpc>
                <a:spcPct val="100000"/>
              </a:lnSpc>
              <a:spcBef>
                <a:spcPts val="800"/>
              </a:spcBef>
              <a:spcAft>
                <a:spcPts val="0"/>
              </a:spcAft>
              <a:buSzPts val="1900"/>
              <a:buChar char="❖"/>
            </a:pPr>
            <a:r>
              <a:rPr lang="en" sz="1900"/>
              <a:t>Within this landscape, individuals are paying more attention to how physical activity can affect the chances of getting heart disease. </a:t>
            </a:r>
            <a:endParaRPr sz="1900"/>
          </a:p>
          <a:p>
            <a:pPr indent="-349250" lvl="0" marL="457200" rtl="0" algn="just">
              <a:lnSpc>
                <a:spcPct val="100000"/>
              </a:lnSpc>
              <a:spcBef>
                <a:spcPts val="1000"/>
              </a:spcBef>
              <a:spcAft>
                <a:spcPts val="1000"/>
              </a:spcAft>
              <a:buSzPts val="1900"/>
              <a:buChar char="❖"/>
            </a:pPr>
            <a:r>
              <a:rPr lang="en" sz="1900"/>
              <a:t>Aim: Understanding the causal effects of physical activity on CVD risk.</a:t>
            </a:r>
            <a:endParaRPr sz="1900"/>
          </a:p>
        </p:txBody>
      </p:sp>
      <p:sp>
        <p:nvSpPr>
          <p:cNvPr id="112" name="Google Shape;112;p26"/>
          <p:cNvSpPr txBox="1"/>
          <p:nvPr>
            <p:ph type="title"/>
          </p:nvPr>
        </p:nvSpPr>
        <p:spPr>
          <a:xfrm>
            <a:off x="412200" y="130600"/>
            <a:ext cx="85476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Cardiovascular Disease Background (cont.)</a:t>
            </a:r>
            <a:endParaRPr/>
          </a:p>
        </p:txBody>
      </p:sp>
      <p:pic>
        <p:nvPicPr>
          <p:cNvPr id="113" name="Google Shape;113;p26"/>
          <p:cNvPicPr preferRelativeResize="0"/>
          <p:nvPr/>
        </p:nvPicPr>
        <p:blipFill>
          <a:blip r:embed="rId3">
            <a:alphaModFix/>
          </a:blip>
          <a:stretch>
            <a:fillRect/>
          </a:stretch>
        </p:blipFill>
        <p:spPr>
          <a:xfrm>
            <a:off x="2511413" y="731575"/>
            <a:ext cx="3511575" cy="17806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53"/>
          <p:cNvSpPr txBox="1"/>
          <p:nvPr>
            <p:ph idx="1" type="body"/>
          </p:nvPr>
        </p:nvSpPr>
        <p:spPr>
          <a:xfrm>
            <a:off x="628650" y="1369219"/>
            <a:ext cx="7886700" cy="2605800"/>
          </a:xfrm>
          <a:prstGeom prst="rect">
            <a:avLst/>
          </a:prstGeom>
        </p:spPr>
        <p:txBody>
          <a:bodyPr anchorCtr="0" anchor="t" bIns="34275" lIns="68575" spcFirstLastPara="1" rIns="68575" wrap="square" tIns="34275">
            <a:noAutofit/>
          </a:bodyPr>
          <a:lstStyle/>
          <a:p>
            <a:pPr indent="-368300" lvl="0" marL="457200" rtl="0" algn="l">
              <a:spcBef>
                <a:spcPts val="800"/>
              </a:spcBef>
              <a:spcAft>
                <a:spcPts val="0"/>
              </a:spcAft>
              <a:buSzPts val="2200"/>
              <a:buChar char="❖"/>
            </a:pPr>
            <a:r>
              <a:rPr lang="en" sz="2200"/>
              <a:t>Further Research</a:t>
            </a:r>
            <a:endParaRPr sz="2200"/>
          </a:p>
          <a:p>
            <a:pPr indent="-349250" lvl="1" marL="914400" rtl="0" algn="l">
              <a:spcBef>
                <a:spcPts val="0"/>
              </a:spcBef>
              <a:spcAft>
                <a:spcPts val="0"/>
              </a:spcAft>
              <a:buSzPts val="1900"/>
              <a:buChar char="➢"/>
            </a:pPr>
            <a:r>
              <a:rPr lang="en" sz="1900"/>
              <a:t>Sensitivity analysis</a:t>
            </a:r>
            <a:endParaRPr sz="1900"/>
          </a:p>
          <a:p>
            <a:pPr indent="-349250" lvl="1" marL="914400" rtl="0" algn="l">
              <a:spcBef>
                <a:spcPts val="0"/>
              </a:spcBef>
              <a:spcAft>
                <a:spcPts val="0"/>
              </a:spcAft>
              <a:buSzPts val="1900"/>
              <a:buChar char="➢"/>
            </a:pPr>
            <a:r>
              <a:rPr lang="en" sz="1900"/>
              <a:t>Other matching methods</a:t>
            </a:r>
            <a:endParaRPr sz="1900"/>
          </a:p>
          <a:p>
            <a:pPr indent="-349250" lvl="1" marL="914400" rtl="0" algn="l">
              <a:spcBef>
                <a:spcPts val="0"/>
              </a:spcBef>
              <a:spcAft>
                <a:spcPts val="0"/>
              </a:spcAft>
              <a:buSzPts val="1900"/>
              <a:buChar char="➢"/>
            </a:pPr>
            <a:r>
              <a:rPr lang="en" sz="1900"/>
              <a:t>Larger sample size </a:t>
            </a:r>
            <a:endParaRPr sz="2200"/>
          </a:p>
          <a:p>
            <a:pPr indent="-368300" lvl="0" marL="457200" rtl="0" algn="l">
              <a:spcBef>
                <a:spcPts val="1000"/>
              </a:spcBef>
              <a:spcAft>
                <a:spcPts val="0"/>
              </a:spcAft>
              <a:buSzPts val="2200"/>
              <a:buChar char="❖"/>
            </a:pPr>
            <a:r>
              <a:rPr lang="en" sz="2200"/>
              <a:t>Limitations</a:t>
            </a:r>
            <a:endParaRPr sz="1900"/>
          </a:p>
          <a:p>
            <a:pPr indent="-349250" lvl="1" marL="914400" rtl="0" algn="l">
              <a:spcBef>
                <a:spcPts val="0"/>
              </a:spcBef>
              <a:spcAft>
                <a:spcPts val="0"/>
              </a:spcAft>
              <a:buSzPts val="1900"/>
              <a:buChar char="➢"/>
            </a:pPr>
            <a:r>
              <a:rPr lang="en" sz="1900"/>
              <a:t>Matching might not completely eliminate all sources of bias</a:t>
            </a:r>
            <a:endParaRPr sz="1900"/>
          </a:p>
          <a:p>
            <a:pPr indent="-349250" lvl="1" marL="914400" rtl="0" algn="l">
              <a:spcBef>
                <a:spcPts val="0"/>
              </a:spcBef>
              <a:spcAft>
                <a:spcPts val="0"/>
              </a:spcAft>
              <a:buSzPts val="1900"/>
              <a:buChar char="➢"/>
            </a:pPr>
            <a:r>
              <a:rPr lang="en" sz="1900"/>
              <a:t>Physical</a:t>
            </a:r>
            <a:r>
              <a:rPr lang="en" sz="1900"/>
              <a:t> activity depends on overall health conditions</a:t>
            </a:r>
            <a:endParaRPr sz="1900"/>
          </a:p>
        </p:txBody>
      </p:sp>
      <p:sp>
        <p:nvSpPr>
          <p:cNvPr id="292" name="Google Shape;292;p53"/>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Further Research and Limitations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4"/>
          <p:cNvSpPr txBox="1"/>
          <p:nvPr>
            <p:ph idx="1" type="body"/>
          </p:nvPr>
        </p:nvSpPr>
        <p:spPr>
          <a:xfrm>
            <a:off x="628650" y="1140619"/>
            <a:ext cx="7886700" cy="2605800"/>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800"/>
              </a:spcBef>
              <a:spcAft>
                <a:spcPts val="0"/>
              </a:spcAft>
              <a:buNone/>
            </a:pPr>
            <a:r>
              <a:t/>
            </a:r>
            <a:endParaRPr/>
          </a:p>
          <a:p>
            <a:pPr indent="-361950" lvl="0" marL="457200" rtl="0" algn="l">
              <a:lnSpc>
                <a:spcPct val="90000"/>
              </a:lnSpc>
              <a:spcBef>
                <a:spcPts val="1000"/>
              </a:spcBef>
              <a:spcAft>
                <a:spcPts val="0"/>
              </a:spcAft>
              <a:buSzPts val="2100"/>
              <a:buChar char="❖"/>
            </a:pPr>
            <a:r>
              <a:rPr lang="en"/>
              <a:t>Physical activity significantly reduces cardiovascular disease risk in adults while adjusting for confounders.</a:t>
            </a:r>
            <a:endParaRPr/>
          </a:p>
          <a:p>
            <a:pPr indent="-361950" lvl="0" marL="457200" rtl="0" algn="l">
              <a:lnSpc>
                <a:spcPct val="90000"/>
              </a:lnSpc>
              <a:spcBef>
                <a:spcPts val="1000"/>
              </a:spcBef>
              <a:spcAft>
                <a:spcPts val="0"/>
              </a:spcAft>
              <a:buSzPts val="2100"/>
              <a:buChar char="❖"/>
            </a:pPr>
            <a:r>
              <a:rPr lang="en"/>
              <a:t>Increased physical activity correlates with a lowered risk of developing cardiovascular disease.</a:t>
            </a:r>
            <a:endParaRPr/>
          </a:p>
          <a:p>
            <a:pPr indent="-361950" lvl="0" marL="457200" rtl="0" algn="l">
              <a:lnSpc>
                <a:spcPct val="90000"/>
              </a:lnSpc>
              <a:spcBef>
                <a:spcPts val="1000"/>
              </a:spcBef>
              <a:spcAft>
                <a:spcPts val="1000"/>
              </a:spcAft>
              <a:buSzPts val="2100"/>
              <a:buChar char="❖"/>
            </a:pPr>
            <a:r>
              <a:rPr lang="en"/>
              <a:t>Engaging in physical activity plays a vital role in mitigating the risk of heart-related issues in adults.</a:t>
            </a:r>
            <a:endParaRPr/>
          </a:p>
        </p:txBody>
      </p:sp>
      <p:sp>
        <p:nvSpPr>
          <p:cNvPr id="298" name="Google Shape;298;p54"/>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lang="en"/>
              <a:t>Conclusion</a:t>
            </a:r>
            <a:endParaRPr/>
          </a:p>
        </p:txBody>
      </p:sp>
      <p:pic>
        <p:nvPicPr>
          <p:cNvPr id="299" name="Google Shape;299;p54"/>
          <p:cNvPicPr preferRelativeResize="0"/>
          <p:nvPr/>
        </p:nvPicPr>
        <p:blipFill>
          <a:blip r:embed="rId3">
            <a:alphaModFix/>
          </a:blip>
          <a:stretch>
            <a:fillRect/>
          </a:stretch>
        </p:blipFill>
        <p:spPr>
          <a:xfrm>
            <a:off x="7305800" y="0"/>
            <a:ext cx="1572150" cy="1310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5"/>
          <p:cNvSpPr txBox="1"/>
          <p:nvPr>
            <p:ph idx="1" type="body"/>
          </p:nvPr>
        </p:nvSpPr>
        <p:spPr>
          <a:xfrm>
            <a:off x="616500" y="812094"/>
            <a:ext cx="7886700" cy="2605800"/>
          </a:xfrm>
          <a:prstGeom prst="rect">
            <a:avLst/>
          </a:prstGeom>
        </p:spPr>
        <p:txBody>
          <a:bodyPr anchorCtr="0" anchor="t" bIns="34275" lIns="68575" spcFirstLastPara="1" rIns="68575" wrap="square" tIns="34275">
            <a:noAutofit/>
          </a:bodyPr>
          <a:lstStyle/>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B G, Sujata S, Thakur R. (2023). Cardiovascular Diseases and Ageing in India: A Propensity Score Matching Analysis of the Effects of Various Risk Factors. </a:t>
            </a:r>
            <a:r>
              <a:rPr i="1" lang="en" sz="800">
                <a:solidFill>
                  <a:schemeClr val="dk1"/>
                </a:solidFill>
                <a:latin typeface="Times New Roman"/>
                <a:ea typeface="Times New Roman"/>
                <a:cs typeface="Times New Roman"/>
                <a:sym typeface="Times New Roman"/>
              </a:rPr>
              <a:t>Current Problems in Cardiology</a:t>
            </a:r>
            <a:r>
              <a:rPr lang="en" sz="800">
                <a:solidFill>
                  <a:schemeClr val="dk1"/>
                </a:solidFill>
                <a:latin typeface="Times New Roman"/>
                <a:ea typeface="Times New Roman"/>
                <a:cs typeface="Times New Roman"/>
                <a:sym typeface="Times New Roman"/>
              </a:rPr>
              <a:t>, 48(5), 101606. doi:10.1016/j.cpcardiol.2023.101606. Epub 2023 Jan 20. PMID: 36682392.</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Dempsy, K. (2023, January 12). </a:t>
            </a:r>
            <a:r>
              <a:rPr i="1" lang="en" sz="800">
                <a:solidFill>
                  <a:schemeClr val="dk1"/>
                </a:solidFill>
                <a:latin typeface="Times New Roman"/>
                <a:ea typeface="Times New Roman"/>
                <a:cs typeface="Times New Roman"/>
                <a:sym typeface="Times New Roman"/>
              </a:rPr>
              <a:t>Dataset: Risk factors for cardiovascular heart disease</a:t>
            </a:r>
            <a:r>
              <a:rPr lang="en" sz="800">
                <a:solidFill>
                  <a:schemeClr val="dk1"/>
                </a:solidFill>
                <a:latin typeface="Times New Roman"/>
                <a:ea typeface="Times New Roman"/>
                <a:cs typeface="Times New Roman"/>
                <a:sym typeface="Times New Roman"/>
              </a:rPr>
              <a:t>. Kaggle. https://www.kaggle.com/datasets/thedevastator/exploring-risk-factors-for-cardiovascular-diseas</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Hamad, R., Nguyen, T. T., Bhattacharya, J., Glymour, M. M., &amp; Rehkopf, D. H. (2019). Educational attainment and cardiovascular disease in the United States: A quasi-experimental instrumental variables analysis. </a:t>
            </a:r>
            <a:r>
              <a:rPr i="1" lang="en" sz="800">
                <a:solidFill>
                  <a:schemeClr val="dk1"/>
                </a:solidFill>
                <a:latin typeface="Times New Roman"/>
                <a:ea typeface="Times New Roman"/>
                <a:cs typeface="Times New Roman"/>
                <a:sym typeface="Times New Roman"/>
              </a:rPr>
              <a:t>PLoS Medicine</a:t>
            </a:r>
            <a:r>
              <a:rPr lang="en" sz="800">
                <a:solidFill>
                  <a:schemeClr val="dk1"/>
                </a:solidFill>
                <a:latin typeface="Times New Roman"/>
                <a:ea typeface="Times New Roman"/>
                <a:cs typeface="Times New Roman"/>
                <a:sym typeface="Times New Roman"/>
              </a:rPr>
              <a:t>, 16(6), e1002834. doi:10.1371/journal.pmed.1002834. PMID: 31237869; PMCID: PMC6592509.</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Koenen, K., Sumner, J., Gilsanz, P., Glymour, M., Ratanatharathorn, A., Rimm, E., ... Kubzansky, L. (2017). Post-traumatic stress disorder and cardiometabolic disease: Improving causal inference to inform practice. </a:t>
            </a:r>
            <a:r>
              <a:rPr i="1" lang="en" sz="800">
                <a:solidFill>
                  <a:schemeClr val="dk1"/>
                </a:solidFill>
                <a:latin typeface="Times New Roman"/>
                <a:ea typeface="Times New Roman"/>
                <a:cs typeface="Times New Roman"/>
                <a:sym typeface="Times New Roman"/>
              </a:rPr>
              <a:t>Psychological Medicine</a:t>
            </a:r>
            <a:r>
              <a:rPr lang="en" sz="800">
                <a:solidFill>
                  <a:schemeClr val="dk1"/>
                </a:solidFill>
                <a:latin typeface="Times New Roman"/>
                <a:ea typeface="Times New Roman"/>
                <a:cs typeface="Times New Roman"/>
                <a:sym typeface="Times New Roman"/>
              </a:rPr>
              <a:t>, 47(2), 209-225. doi:10.1017/S0033291716002294.</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Kyu, H. H., Bachman, V. F., Alexander, L. T., Mumford, J. E., Afshin, A., Estep, K., ... Forouzanfar, M. H. (2016). Physical activity and risk of breast cancer, colon cancer, diabetes, ischemic heart disease, and ischemic stroke events: systematic review and dose-response meta-analysis for the Global Burden of Disease Study 2013. </a:t>
            </a:r>
            <a:r>
              <a:rPr i="1" lang="en" sz="800">
                <a:solidFill>
                  <a:schemeClr val="dk1"/>
                </a:solidFill>
                <a:latin typeface="Times New Roman"/>
                <a:ea typeface="Times New Roman"/>
                <a:cs typeface="Times New Roman"/>
                <a:sym typeface="Times New Roman"/>
              </a:rPr>
              <a:t>BMJ</a:t>
            </a:r>
            <a:r>
              <a:rPr lang="en" sz="800">
                <a:solidFill>
                  <a:schemeClr val="dk1"/>
                </a:solidFill>
                <a:latin typeface="Times New Roman"/>
                <a:ea typeface="Times New Roman"/>
                <a:cs typeface="Times New Roman"/>
                <a:sym typeface="Times New Roman"/>
              </a:rPr>
              <a:t>, 354, i3857. doi:10.1136/bmj.i3857. PMID: 27510511; PMCID: PMC4979358.</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McArdle, P.F., Whitcomb, B.W., Tanner, K., et al. (2012). Association between bilirubin and cardiovascular disease risk factors: Using Mendelian randomization to assess causal inference. </a:t>
            </a:r>
            <a:r>
              <a:rPr i="1" lang="en" sz="800">
                <a:solidFill>
                  <a:schemeClr val="dk1"/>
                </a:solidFill>
                <a:latin typeface="Times New Roman"/>
                <a:ea typeface="Times New Roman"/>
                <a:cs typeface="Times New Roman"/>
                <a:sym typeface="Times New Roman"/>
              </a:rPr>
              <a:t>BMC Cardiovascular Disorders</a:t>
            </a:r>
            <a:r>
              <a:rPr lang="en" sz="800">
                <a:solidFill>
                  <a:schemeClr val="dk1"/>
                </a:solidFill>
                <a:latin typeface="Times New Roman"/>
                <a:ea typeface="Times New Roman"/>
                <a:cs typeface="Times New Roman"/>
                <a:sym typeface="Times New Roman"/>
              </a:rPr>
              <a:t>, 12(1), 16. doi:10.1186/1471-2261-12-16.</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Nüesch, E., Dale, C., Palmer, T. M., White, J., Keating, B. J., van Iperen, E. P., ... Casas, J. P. (2016). Adult height, coronary heart disease and stroke: a multi-locus Mendelian randomization meta-analysis. </a:t>
            </a:r>
            <a:r>
              <a:rPr i="1" lang="en" sz="800">
                <a:solidFill>
                  <a:schemeClr val="dk1"/>
                </a:solidFill>
                <a:latin typeface="Times New Roman"/>
                <a:ea typeface="Times New Roman"/>
                <a:cs typeface="Times New Roman"/>
                <a:sym typeface="Times New Roman"/>
              </a:rPr>
              <a:t>International Journal of Epidemiology</a:t>
            </a:r>
            <a:r>
              <a:rPr lang="en" sz="800">
                <a:solidFill>
                  <a:schemeClr val="dk1"/>
                </a:solidFill>
                <a:latin typeface="Times New Roman"/>
                <a:ea typeface="Times New Roman"/>
                <a:cs typeface="Times New Roman"/>
                <a:sym typeface="Times New Roman"/>
              </a:rPr>
              <a:t>, 45(6), 1927-1937. doi:10.1093/ije/dyv074. PMID: 25979724; PMCID: PMC5841831.</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Rosoff, D. B., Smith, G. D., Mehta, N., Clarke, T. K., &amp; Lohoff, F. W. (2020). Evaluating the relationship between alcohol consumption, tobacco use, and cardiovascular disease: A multivariable Mendelian randomization study. </a:t>
            </a:r>
            <a:r>
              <a:rPr i="1" lang="en" sz="800">
                <a:solidFill>
                  <a:schemeClr val="dk1"/>
                </a:solidFill>
                <a:latin typeface="Times New Roman"/>
                <a:ea typeface="Times New Roman"/>
                <a:cs typeface="Times New Roman"/>
                <a:sym typeface="Times New Roman"/>
              </a:rPr>
              <a:t>PLoS Medicine</a:t>
            </a:r>
            <a:r>
              <a:rPr lang="en" sz="800">
                <a:solidFill>
                  <a:schemeClr val="dk1"/>
                </a:solidFill>
                <a:latin typeface="Times New Roman"/>
                <a:ea typeface="Times New Roman"/>
                <a:cs typeface="Times New Roman"/>
                <a:sym typeface="Times New Roman"/>
              </a:rPr>
              <a:t>, 17(12), e1003410. doi:10.1371/journal.pmed.1003410. PMID: 33275596; PMCID: PMC7717538.</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Savarese, G., Stolfo, D., Sinagra, G., &amp; Lund, L. H. (2022). Heart failure with mid-range or mildly reduced ejection fraction. </a:t>
            </a:r>
            <a:r>
              <a:rPr i="1" lang="en" sz="800">
                <a:solidFill>
                  <a:schemeClr val="dk1"/>
                </a:solidFill>
                <a:latin typeface="Times New Roman"/>
                <a:ea typeface="Times New Roman"/>
                <a:cs typeface="Times New Roman"/>
                <a:sym typeface="Times New Roman"/>
              </a:rPr>
              <a:t>Nature Reviews Cardiology</a:t>
            </a:r>
            <a:r>
              <a:rPr lang="en" sz="800">
                <a:solidFill>
                  <a:schemeClr val="dk1"/>
                </a:solidFill>
                <a:latin typeface="Times New Roman"/>
                <a:ea typeface="Times New Roman"/>
                <a:cs typeface="Times New Roman"/>
                <a:sym typeface="Times New Roman"/>
              </a:rPr>
              <a:t>, 19(2), 100-116. doi:10.1038/s41569-021-00605-5. Epub 2021 Sep 6. PMID: 34489589; PMCID: PMC8420965.</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Smith, G. D., Timpson, N., &amp; Ebrahim, S. (2008). Strengthening causal inference in cardiovascular epidemiology through Mendelian randomization.</a:t>
            </a:r>
            <a:r>
              <a:rPr i="1" lang="en" sz="800">
                <a:solidFill>
                  <a:schemeClr val="dk1"/>
                </a:solidFill>
                <a:latin typeface="Times New Roman"/>
                <a:ea typeface="Times New Roman"/>
                <a:cs typeface="Times New Roman"/>
                <a:sym typeface="Times New Roman"/>
              </a:rPr>
              <a:t> Annals of Medicine</a:t>
            </a:r>
            <a:r>
              <a:rPr lang="en" sz="800">
                <a:solidFill>
                  <a:schemeClr val="dk1"/>
                </a:solidFill>
                <a:latin typeface="Times New Roman"/>
                <a:ea typeface="Times New Roman"/>
                <a:cs typeface="Times New Roman"/>
                <a:sym typeface="Times New Roman"/>
              </a:rPr>
              <a:t>, 40(7), 524-541. doi:10.1080/07853890802010709.</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Wang, K., Shi, X., Zhu, Z., Hao, X., Chen, L., Cheng, S., Foo, R. S. Y., &amp; Wang, C. (2022). Mendelian randomization analysis of 37 clinical factors and coronary artery disease in East Asian and European populations. </a:t>
            </a:r>
            <a:r>
              <a:rPr i="1" lang="en" sz="800">
                <a:solidFill>
                  <a:schemeClr val="dk1"/>
                </a:solidFill>
                <a:latin typeface="Times New Roman"/>
                <a:ea typeface="Times New Roman"/>
                <a:cs typeface="Times New Roman"/>
                <a:sym typeface="Times New Roman"/>
              </a:rPr>
              <a:t>Genome Medicine</a:t>
            </a:r>
            <a:r>
              <a:rPr lang="en" sz="800">
                <a:solidFill>
                  <a:schemeClr val="dk1"/>
                </a:solidFill>
                <a:latin typeface="Times New Roman"/>
                <a:ea typeface="Times New Roman"/>
                <a:cs typeface="Times New Roman"/>
                <a:sym typeface="Times New Roman"/>
              </a:rPr>
              <a:t>, 14(1), 63. doi:10.1186/s13073-022-01067-1. PMID: 35698167; PMCID: PMC9195360.</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Zhang, W., Yi, J., Liu, D., Wang Y., Jamilian P., Gaman MA, Prabahar K, Fan J. (2022). The effect of vitamin D on the lipid profile as a risk factor for coronary heart disease in postmenopausal women: a meta-analysis and systematic review of randomized controlled trials. </a:t>
            </a:r>
            <a:r>
              <a:rPr i="1" lang="en" sz="800">
                <a:solidFill>
                  <a:schemeClr val="dk1"/>
                </a:solidFill>
                <a:latin typeface="Times New Roman"/>
                <a:ea typeface="Times New Roman"/>
                <a:cs typeface="Times New Roman"/>
                <a:sym typeface="Times New Roman"/>
              </a:rPr>
              <a:t>Experimental Gerontology</a:t>
            </a:r>
            <a:r>
              <a:rPr lang="en" sz="800">
                <a:solidFill>
                  <a:schemeClr val="dk1"/>
                </a:solidFill>
                <a:latin typeface="Times New Roman"/>
                <a:ea typeface="Times New Roman"/>
                <a:cs typeface="Times New Roman"/>
                <a:sym typeface="Times New Roman"/>
              </a:rPr>
              <a:t>, 161, 111709. doi:10.1016/j.exger.2022.111709. Epub 2022 Jan 26. PMID: 35090975.</a:t>
            </a:r>
            <a:endParaRPr sz="800">
              <a:solidFill>
                <a:schemeClr val="dk1"/>
              </a:solidFill>
              <a:latin typeface="Times New Roman"/>
              <a:ea typeface="Times New Roman"/>
              <a:cs typeface="Times New Roman"/>
              <a:sym typeface="Times New Roman"/>
            </a:endParaRPr>
          </a:p>
          <a:p>
            <a:pPr indent="-283464" lvl="0" marL="283464"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 </a:t>
            </a:r>
            <a:endParaRPr sz="800">
              <a:solidFill>
                <a:schemeClr val="dk1"/>
              </a:solidFill>
              <a:latin typeface="Times New Roman"/>
              <a:ea typeface="Times New Roman"/>
              <a:cs typeface="Times New Roman"/>
              <a:sym typeface="Times New Roman"/>
            </a:endParaRPr>
          </a:p>
          <a:p>
            <a:pPr indent="-457200" lvl="0" marL="457200" rtl="0" algn="just">
              <a:lnSpc>
                <a:spcPct val="100000"/>
              </a:lnSpc>
              <a:spcBef>
                <a:spcPts val="0"/>
              </a:spcBef>
              <a:spcAft>
                <a:spcPts val="0"/>
              </a:spcAft>
              <a:buClr>
                <a:schemeClr val="dk1"/>
              </a:buClr>
              <a:buSzPts val="1100"/>
              <a:buFont typeface="Arial"/>
              <a:buNone/>
            </a:pPr>
            <a:r>
              <a:rPr lang="en" sz="800">
                <a:solidFill>
                  <a:schemeClr val="dk1"/>
                </a:solidFill>
                <a:latin typeface="Times New Roman"/>
                <a:ea typeface="Times New Roman"/>
                <a:cs typeface="Times New Roman"/>
                <a:sym typeface="Times New Roman"/>
              </a:rPr>
              <a:t> </a:t>
            </a:r>
            <a:endParaRPr sz="8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800"/>
          </a:p>
        </p:txBody>
      </p:sp>
      <p:sp>
        <p:nvSpPr>
          <p:cNvPr id="305" name="Google Shape;305;p55"/>
          <p:cNvSpPr txBox="1"/>
          <p:nvPr>
            <p:ph type="title"/>
          </p:nvPr>
        </p:nvSpPr>
        <p:spPr>
          <a:xfrm>
            <a:off x="628653" y="123388"/>
            <a:ext cx="7862400" cy="73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References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7"/>
          <p:cNvSpPr txBox="1"/>
          <p:nvPr>
            <p:ph idx="1" type="body"/>
          </p:nvPr>
        </p:nvSpPr>
        <p:spPr>
          <a:xfrm>
            <a:off x="628650" y="1674025"/>
            <a:ext cx="7941000" cy="2605800"/>
          </a:xfrm>
          <a:prstGeom prst="rect">
            <a:avLst/>
          </a:prstGeom>
          <a:noFill/>
          <a:ln>
            <a:noFill/>
          </a:ln>
        </p:spPr>
        <p:txBody>
          <a:bodyPr anchorCtr="0" anchor="t" bIns="34275" lIns="68575" spcFirstLastPara="1" rIns="68575" wrap="square" tIns="34275">
            <a:noAutofit/>
          </a:bodyPr>
          <a:lstStyle/>
          <a:p>
            <a:pPr indent="-349250" lvl="0" marL="457200" rtl="0" algn="just">
              <a:spcBef>
                <a:spcPts val="800"/>
              </a:spcBef>
              <a:spcAft>
                <a:spcPts val="0"/>
              </a:spcAft>
              <a:buSzPts val="1900"/>
              <a:buChar char="❖"/>
            </a:pPr>
            <a:r>
              <a:rPr lang="en" sz="1900"/>
              <a:t>Mendelian Randomization, Randomized Controlled Trials, propensity score matching method are used for heart disease studies.</a:t>
            </a:r>
            <a:endParaRPr sz="1900"/>
          </a:p>
          <a:p>
            <a:pPr indent="-349250" lvl="0" marL="457200" rtl="0" algn="just">
              <a:spcBef>
                <a:spcPts val="1000"/>
              </a:spcBef>
              <a:spcAft>
                <a:spcPts val="0"/>
              </a:spcAft>
              <a:buSzPts val="1900"/>
              <a:buChar char="❖"/>
            </a:pPr>
            <a:r>
              <a:rPr lang="en" sz="1900"/>
              <a:t>Numerous factors were examined in CVD studies</a:t>
            </a:r>
            <a:r>
              <a:rPr lang="en" sz="1900"/>
              <a:t>:</a:t>
            </a:r>
            <a:endParaRPr sz="1900"/>
          </a:p>
          <a:p>
            <a:pPr indent="-342900" lvl="1" marL="914400" rtl="0" algn="just">
              <a:spcBef>
                <a:spcPts val="1000"/>
              </a:spcBef>
              <a:spcAft>
                <a:spcPts val="0"/>
              </a:spcAft>
              <a:buSzPts val="1800"/>
              <a:buChar char="➢"/>
            </a:pPr>
            <a:r>
              <a:rPr lang="en"/>
              <a:t>Unveiled link between bilirubin levels and CVD risk.</a:t>
            </a:r>
            <a:endParaRPr/>
          </a:p>
          <a:p>
            <a:pPr indent="-342900" lvl="1" marL="914400" rtl="0" algn="just">
              <a:spcBef>
                <a:spcPts val="0"/>
              </a:spcBef>
              <a:spcAft>
                <a:spcPts val="0"/>
              </a:spcAft>
              <a:buSzPts val="1800"/>
              <a:buChar char="➢"/>
            </a:pPr>
            <a:r>
              <a:rPr lang="en"/>
              <a:t>Re-evaluated alcohol's impact, challenging presumed cardioprotective role.</a:t>
            </a:r>
            <a:endParaRPr/>
          </a:p>
          <a:p>
            <a:pPr indent="-342900" lvl="1" marL="914400" rtl="0" algn="just">
              <a:spcBef>
                <a:spcPts val="400"/>
              </a:spcBef>
              <a:spcAft>
                <a:spcPts val="0"/>
              </a:spcAft>
              <a:buSzPts val="1800"/>
              <a:buChar char="➢"/>
            </a:pPr>
            <a:r>
              <a:rPr lang="en"/>
              <a:t>Explored educational </a:t>
            </a:r>
            <a:r>
              <a:rPr lang="en"/>
              <a:t>attainment's</a:t>
            </a:r>
            <a:r>
              <a:rPr lang="en"/>
              <a:t> complex relationship with CVD.</a:t>
            </a:r>
            <a:endParaRPr/>
          </a:p>
        </p:txBody>
      </p:sp>
      <p:sp>
        <p:nvSpPr>
          <p:cNvPr id="119" name="Google Shape;119;p27"/>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Literature</a:t>
            </a:r>
            <a:r>
              <a:rPr lang="en"/>
              <a:t> Review</a:t>
            </a:r>
            <a:endParaRPr/>
          </a:p>
        </p:txBody>
      </p:sp>
      <p:pic>
        <p:nvPicPr>
          <p:cNvPr id="120" name="Google Shape;120;p27"/>
          <p:cNvPicPr preferRelativeResize="0"/>
          <p:nvPr/>
        </p:nvPicPr>
        <p:blipFill>
          <a:blip r:embed="rId3">
            <a:alphaModFix/>
          </a:blip>
          <a:stretch>
            <a:fillRect/>
          </a:stretch>
        </p:blipFill>
        <p:spPr>
          <a:xfrm>
            <a:off x="6292575" y="-102375"/>
            <a:ext cx="2069150" cy="177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idx="1" type="body"/>
          </p:nvPr>
        </p:nvSpPr>
        <p:spPr>
          <a:xfrm>
            <a:off x="628650" y="912026"/>
            <a:ext cx="7886700" cy="3108900"/>
          </a:xfrm>
          <a:prstGeom prst="rect">
            <a:avLst/>
          </a:prstGeom>
          <a:noFill/>
          <a:ln>
            <a:noFill/>
          </a:ln>
        </p:spPr>
        <p:txBody>
          <a:bodyPr anchorCtr="0" anchor="t" bIns="34275" lIns="68575" spcFirstLastPara="1" rIns="68575" wrap="square" tIns="34275">
            <a:noAutofit/>
          </a:bodyPr>
          <a:lstStyle/>
          <a:p>
            <a:pPr indent="-361950" lvl="0" marL="457200" rtl="0" algn="just">
              <a:spcBef>
                <a:spcPts val="0"/>
              </a:spcBef>
              <a:spcAft>
                <a:spcPts val="0"/>
              </a:spcAft>
              <a:buSzPts val="2100"/>
              <a:buChar char="❖"/>
            </a:pPr>
            <a:r>
              <a:rPr lang="en"/>
              <a:t>Exploration of New Links and Influences:</a:t>
            </a:r>
            <a:endParaRPr/>
          </a:p>
          <a:p>
            <a:pPr indent="-342900" lvl="1" marL="914400" rtl="0" algn="just">
              <a:spcBef>
                <a:spcPts val="0"/>
              </a:spcBef>
              <a:spcAft>
                <a:spcPts val="0"/>
              </a:spcAft>
              <a:buSzPts val="1800"/>
              <a:buChar char="➢"/>
            </a:pPr>
            <a:r>
              <a:rPr lang="en"/>
              <a:t>Examined the connection between post-traumatic stress disorder and cardiometabolic diseases. </a:t>
            </a:r>
            <a:endParaRPr/>
          </a:p>
          <a:p>
            <a:pPr indent="-342900" lvl="1" marL="914400" rtl="0" algn="just">
              <a:spcBef>
                <a:spcPts val="0"/>
              </a:spcBef>
              <a:spcAft>
                <a:spcPts val="0"/>
              </a:spcAft>
              <a:buSzPts val="1800"/>
              <a:buChar char="➢"/>
            </a:pPr>
            <a:r>
              <a:rPr lang="en"/>
              <a:t>Explored how vitamin D supplements affect lipid profiles in women, potentially influencing coronary heart disease risk.</a:t>
            </a:r>
            <a:endParaRPr/>
          </a:p>
          <a:p>
            <a:pPr indent="-361950" lvl="0" marL="457200" rtl="0" algn="just">
              <a:spcBef>
                <a:spcPts val="1000"/>
              </a:spcBef>
              <a:spcAft>
                <a:spcPts val="0"/>
              </a:spcAft>
              <a:buSzPts val="2100"/>
              <a:buChar char="❖"/>
            </a:pPr>
            <a:r>
              <a:rPr lang="en"/>
              <a:t>Comprehensive Analysis of Heart Failure:</a:t>
            </a:r>
            <a:endParaRPr/>
          </a:p>
          <a:p>
            <a:pPr indent="-342900" lvl="1" marL="914400" rtl="0" algn="just">
              <a:spcBef>
                <a:spcPts val="0"/>
              </a:spcBef>
              <a:spcAft>
                <a:spcPts val="0"/>
              </a:spcAft>
              <a:buSzPts val="1800"/>
              <a:buChar char="➢"/>
            </a:pPr>
            <a:r>
              <a:rPr lang="en"/>
              <a:t>Integrated diverse data sources to understand heart failure with mildly reduced ejection fraction.</a:t>
            </a:r>
            <a:endParaRPr/>
          </a:p>
          <a:p>
            <a:pPr indent="-342900" lvl="1" marL="914400" rtl="0" algn="just">
              <a:spcBef>
                <a:spcPts val="0"/>
              </a:spcBef>
              <a:spcAft>
                <a:spcPts val="0"/>
              </a:spcAft>
              <a:buSzPts val="1800"/>
              <a:buChar char="➢"/>
            </a:pPr>
            <a:r>
              <a:rPr lang="en"/>
              <a:t>Explored epidemiology, clinical features, prognosis, and treatment strategies.</a:t>
            </a:r>
            <a:endParaRPr/>
          </a:p>
        </p:txBody>
      </p:sp>
      <p:sp>
        <p:nvSpPr>
          <p:cNvPr id="126" name="Google Shape;126;p28"/>
          <p:cNvSpPr txBox="1"/>
          <p:nvPr>
            <p:ph type="title"/>
          </p:nvPr>
        </p:nvSpPr>
        <p:spPr>
          <a:xfrm>
            <a:off x="640753" y="795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Literature Review (cont.)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idx="1" type="body"/>
          </p:nvPr>
        </p:nvSpPr>
        <p:spPr>
          <a:xfrm>
            <a:off x="628650" y="1674026"/>
            <a:ext cx="7886700" cy="3108900"/>
          </a:xfrm>
          <a:prstGeom prst="rect">
            <a:avLst/>
          </a:prstGeom>
          <a:noFill/>
          <a:ln>
            <a:noFill/>
          </a:ln>
        </p:spPr>
        <p:txBody>
          <a:bodyPr anchorCtr="0" anchor="t" bIns="34275" lIns="68575" spcFirstLastPara="1" rIns="68575" wrap="square" tIns="34275">
            <a:noAutofit/>
          </a:bodyPr>
          <a:lstStyle/>
          <a:p>
            <a:pPr indent="-361950" lvl="0" marL="457200" rtl="0" algn="just">
              <a:lnSpc>
                <a:spcPct val="115000"/>
              </a:lnSpc>
              <a:spcBef>
                <a:spcPts val="0"/>
              </a:spcBef>
              <a:spcAft>
                <a:spcPts val="0"/>
              </a:spcAft>
              <a:buSzPts val="2100"/>
              <a:buChar char="❖"/>
            </a:pPr>
            <a:r>
              <a:rPr lang="en"/>
              <a:t>Few about physical inactivity: </a:t>
            </a:r>
            <a:endParaRPr/>
          </a:p>
          <a:p>
            <a:pPr indent="-342900" lvl="1" marL="914400" rtl="0" algn="just">
              <a:lnSpc>
                <a:spcPct val="115000"/>
              </a:lnSpc>
              <a:spcBef>
                <a:spcPts val="0"/>
              </a:spcBef>
              <a:spcAft>
                <a:spcPts val="0"/>
              </a:spcAft>
              <a:buSzPts val="1800"/>
              <a:buChar char="➢"/>
            </a:pPr>
            <a:r>
              <a:rPr lang="en"/>
              <a:t>Cardiovascular Diseases and Ageing in India</a:t>
            </a:r>
            <a:endParaRPr/>
          </a:p>
          <a:p>
            <a:pPr indent="-342900" lvl="1" marL="914400" rtl="0" algn="just">
              <a:lnSpc>
                <a:spcPct val="115000"/>
              </a:lnSpc>
              <a:spcBef>
                <a:spcPts val="0"/>
              </a:spcBef>
              <a:spcAft>
                <a:spcPts val="0"/>
              </a:spcAft>
              <a:buSzPts val="1800"/>
              <a:buChar char="➢"/>
            </a:pPr>
            <a:r>
              <a:rPr lang="en"/>
              <a:t>Randomized Controlled Trials</a:t>
            </a:r>
            <a:endParaRPr/>
          </a:p>
          <a:p>
            <a:pPr indent="-342900" lvl="1" marL="914400" rtl="0" algn="just">
              <a:lnSpc>
                <a:spcPct val="115000"/>
              </a:lnSpc>
              <a:spcBef>
                <a:spcPts val="0"/>
              </a:spcBef>
              <a:spcAft>
                <a:spcPts val="0"/>
              </a:spcAft>
              <a:buSzPts val="1800"/>
              <a:buChar char="➢"/>
            </a:pPr>
            <a:r>
              <a:rPr lang="en"/>
              <a:t>Focusing</a:t>
            </a:r>
            <a:r>
              <a:rPr lang="en"/>
              <a:t> on various demographic and behavioral factors </a:t>
            </a:r>
            <a:endParaRPr/>
          </a:p>
          <a:p>
            <a:pPr indent="-342900" lvl="1" marL="914400" rtl="0" algn="just">
              <a:lnSpc>
                <a:spcPct val="115000"/>
              </a:lnSpc>
              <a:spcBef>
                <a:spcPts val="0"/>
              </a:spcBef>
              <a:spcAft>
                <a:spcPts val="0"/>
              </a:spcAft>
              <a:buSzPts val="1800"/>
              <a:buChar char="➢"/>
            </a:pPr>
            <a:r>
              <a:rPr lang="en"/>
              <a:t>Reveal 1.7% higher chance of getting diagnosed with heart disease compared to those who are active. </a:t>
            </a:r>
            <a:endParaRPr/>
          </a:p>
        </p:txBody>
      </p:sp>
      <p:sp>
        <p:nvSpPr>
          <p:cNvPr id="132" name="Google Shape;132;p29"/>
          <p:cNvSpPr txBox="1"/>
          <p:nvPr>
            <p:ph type="title"/>
          </p:nvPr>
        </p:nvSpPr>
        <p:spPr>
          <a:xfrm>
            <a:off x="640753" y="8415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Literature Review (cont.)</a:t>
            </a:r>
            <a:endParaRPr/>
          </a:p>
        </p:txBody>
      </p:sp>
      <p:pic>
        <p:nvPicPr>
          <p:cNvPr id="133" name="Google Shape;133;p29"/>
          <p:cNvPicPr preferRelativeResize="0"/>
          <p:nvPr/>
        </p:nvPicPr>
        <p:blipFill>
          <a:blip r:embed="rId3">
            <a:alphaModFix/>
          </a:blip>
          <a:stretch>
            <a:fillRect/>
          </a:stretch>
        </p:blipFill>
        <p:spPr>
          <a:xfrm>
            <a:off x="6999223" y="0"/>
            <a:ext cx="2144775" cy="2394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ph idx="1" type="body"/>
          </p:nvPr>
        </p:nvSpPr>
        <p:spPr>
          <a:xfrm>
            <a:off x="628650" y="1597824"/>
            <a:ext cx="7886700" cy="2112000"/>
          </a:xfrm>
          <a:prstGeom prst="rect">
            <a:avLst/>
          </a:prstGeom>
        </p:spPr>
        <p:txBody>
          <a:bodyPr anchorCtr="0" anchor="t" bIns="34275" lIns="68575" spcFirstLastPara="1" rIns="68575" wrap="square" tIns="34275">
            <a:noAutofit/>
          </a:bodyPr>
          <a:lstStyle/>
          <a:p>
            <a:pPr indent="0" lvl="0" marL="0" rtl="0" algn="just">
              <a:spcBef>
                <a:spcPts val="800"/>
              </a:spcBef>
              <a:spcAft>
                <a:spcPts val="0"/>
              </a:spcAft>
              <a:buNone/>
            </a:pPr>
            <a:r>
              <a:rPr b="1" lang="en"/>
              <a:t>Goal</a:t>
            </a:r>
            <a:r>
              <a:rPr b="1" lang="en"/>
              <a:t>:</a:t>
            </a:r>
            <a:r>
              <a:rPr lang="en"/>
              <a:t> </a:t>
            </a:r>
            <a:r>
              <a:rPr lang="en"/>
              <a:t>Assess the i</a:t>
            </a:r>
            <a:r>
              <a:rPr lang="en"/>
              <a:t>mpact of physical activity on cardiovascular disease (CVD) risk in adults to address confounding variables and establish causal relationships.</a:t>
            </a:r>
            <a:endParaRPr/>
          </a:p>
          <a:p>
            <a:pPr indent="0" lvl="0" marL="0" rtl="0" algn="just">
              <a:spcBef>
                <a:spcPts val="800"/>
              </a:spcBef>
              <a:spcAft>
                <a:spcPts val="0"/>
              </a:spcAft>
              <a:buNone/>
            </a:pPr>
            <a:r>
              <a:rPr b="1" lang="en"/>
              <a:t>Research Question:</a:t>
            </a:r>
            <a:r>
              <a:rPr lang="en"/>
              <a:t> What is the impact of physical activity on the risk of developing cardiovascular disease in adults while adjusting for potential confounders?</a:t>
            </a:r>
            <a:endParaRPr/>
          </a:p>
          <a:p>
            <a:pPr indent="0" lvl="0" marL="0" rtl="0" algn="l">
              <a:spcBef>
                <a:spcPts val="800"/>
              </a:spcBef>
              <a:spcAft>
                <a:spcPts val="0"/>
              </a:spcAft>
              <a:buClr>
                <a:schemeClr val="dk1"/>
              </a:buClr>
              <a:buSzPts val="1100"/>
              <a:buFont typeface="Arial"/>
              <a:buNone/>
            </a:pPr>
            <a:r>
              <a:t/>
            </a:r>
            <a:endParaRPr/>
          </a:p>
          <a:p>
            <a:pPr indent="0" lvl="0" marL="0" rtl="0" algn="l">
              <a:spcBef>
                <a:spcPts val="800"/>
              </a:spcBef>
              <a:spcAft>
                <a:spcPts val="0"/>
              </a:spcAft>
              <a:buNone/>
            </a:pPr>
            <a:r>
              <a:t/>
            </a:r>
            <a:endParaRPr/>
          </a:p>
        </p:txBody>
      </p:sp>
      <p:sp>
        <p:nvSpPr>
          <p:cNvPr id="139" name="Google Shape;139;p30"/>
          <p:cNvSpPr txBox="1"/>
          <p:nvPr>
            <p:ph type="title"/>
          </p:nvPr>
        </p:nvSpPr>
        <p:spPr>
          <a:xfrm>
            <a:off x="640753" y="536713"/>
            <a:ext cx="7862400" cy="7314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r>
              <a:rPr lang="en"/>
              <a:t>My Research </a:t>
            </a:r>
            <a:endParaRPr/>
          </a:p>
        </p:txBody>
      </p:sp>
      <p:pic>
        <p:nvPicPr>
          <p:cNvPr id="140" name="Google Shape;140;p30"/>
          <p:cNvPicPr preferRelativeResize="0"/>
          <p:nvPr/>
        </p:nvPicPr>
        <p:blipFill>
          <a:blip r:embed="rId3">
            <a:alphaModFix/>
          </a:blip>
          <a:stretch>
            <a:fillRect/>
          </a:stretch>
        </p:blipFill>
        <p:spPr>
          <a:xfrm>
            <a:off x="762725" y="232175"/>
            <a:ext cx="1707075" cy="122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idx="1" type="body"/>
          </p:nvPr>
        </p:nvSpPr>
        <p:spPr>
          <a:xfrm>
            <a:off x="628650" y="1369219"/>
            <a:ext cx="7886700" cy="2605800"/>
          </a:xfrm>
          <a:prstGeom prst="rect">
            <a:avLst/>
          </a:prstGeom>
          <a:noFill/>
          <a:ln>
            <a:noFill/>
          </a:ln>
        </p:spPr>
        <p:txBody>
          <a:bodyPr anchorCtr="0" anchor="t" bIns="34275" lIns="68575" spcFirstLastPara="1" rIns="68575" wrap="square" tIns="34275">
            <a:noAutofit/>
          </a:bodyPr>
          <a:lstStyle/>
          <a:p>
            <a:pPr indent="-361950" lvl="0" marL="457200" rtl="0" algn="just">
              <a:lnSpc>
                <a:spcPct val="90000"/>
              </a:lnSpc>
              <a:spcBef>
                <a:spcPts val="0"/>
              </a:spcBef>
              <a:spcAft>
                <a:spcPts val="0"/>
              </a:spcAft>
              <a:buSzPts val="2100"/>
              <a:buChar char="❖"/>
            </a:pPr>
            <a:r>
              <a:rPr lang="en"/>
              <a:t>Title: </a:t>
            </a:r>
            <a:r>
              <a:rPr lang="en"/>
              <a:t>Risk Factors for Cardiovascular Heart Disease</a:t>
            </a:r>
            <a:endParaRPr/>
          </a:p>
          <a:p>
            <a:pPr indent="-361950" lvl="0" marL="457200" rtl="0" algn="just">
              <a:lnSpc>
                <a:spcPct val="90000"/>
              </a:lnSpc>
              <a:spcBef>
                <a:spcPts val="1000"/>
              </a:spcBef>
              <a:spcAft>
                <a:spcPts val="0"/>
              </a:spcAft>
              <a:buSzPts val="2100"/>
              <a:buChar char="❖"/>
            </a:pPr>
            <a:r>
              <a:rPr lang="en"/>
              <a:t>Dataset features over 70,000 adults.</a:t>
            </a:r>
            <a:endParaRPr/>
          </a:p>
          <a:p>
            <a:pPr indent="-361950" lvl="0" marL="457200" rtl="0" algn="just">
              <a:lnSpc>
                <a:spcPct val="90000"/>
              </a:lnSpc>
              <a:spcBef>
                <a:spcPts val="1000"/>
              </a:spcBef>
              <a:spcAft>
                <a:spcPts val="0"/>
              </a:spcAft>
              <a:buSzPts val="2100"/>
              <a:buChar char="❖"/>
            </a:pPr>
            <a:r>
              <a:rPr lang="en"/>
              <a:t>Enables exploration of physical activity's independent impact while considering confounding variables.</a:t>
            </a:r>
            <a:endParaRPr/>
          </a:p>
          <a:p>
            <a:pPr indent="-361950" lvl="0" marL="457200" rtl="0" algn="just">
              <a:lnSpc>
                <a:spcPct val="90000"/>
              </a:lnSpc>
              <a:spcBef>
                <a:spcPts val="1000"/>
              </a:spcBef>
              <a:spcAft>
                <a:spcPts val="1000"/>
              </a:spcAft>
              <a:buSzPts val="2100"/>
              <a:buChar char="❖"/>
            </a:pPr>
            <a:r>
              <a:rPr lang="en"/>
              <a:t>https://www.kaggle.com/datasets/thedevastator/exploring-risk-factors-for-cardiovascular-diseas</a:t>
            </a:r>
            <a:endParaRPr/>
          </a:p>
        </p:txBody>
      </p:sp>
      <p:sp>
        <p:nvSpPr>
          <p:cNvPr id="146" name="Google Shape;146;p31"/>
          <p:cNvSpPr txBox="1"/>
          <p:nvPr>
            <p:ph type="title"/>
          </p:nvPr>
        </p:nvSpPr>
        <p:spPr>
          <a:xfrm>
            <a:off x="640753" y="536713"/>
            <a:ext cx="7862400" cy="73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rgbClr val="3F3F3F"/>
              </a:buClr>
              <a:buSzPts val="3000"/>
              <a:buFont typeface="Arial"/>
              <a:buNone/>
            </a:pPr>
            <a:r>
              <a:rPr lang="en"/>
              <a:t>Dataset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graphicFrame>
        <p:nvGraphicFramePr>
          <p:cNvPr id="151" name="Google Shape;151;p32"/>
          <p:cNvGraphicFramePr/>
          <p:nvPr/>
        </p:nvGraphicFramePr>
        <p:xfrm>
          <a:off x="1507357" y="285900"/>
          <a:ext cx="3000000" cy="3000000"/>
        </p:xfrm>
        <a:graphic>
          <a:graphicData uri="http://schemas.openxmlformats.org/drawingml/2006/table">
            <a:tbl>
              <a:tblPr>
                <a:noFill/>
                <a:tableStyleId>{74AD2585-7DDD-404A-A801-0C414C302825}</a:tableStyleId>
              </a:tblPr>
              <a:tblGrid>
                <a:gridCol w="1546225"/>
                <a:gridCol w="4848000"/>
              </a:tblGrid>
              <a:tr h="162775">
                <a:tc>
                  <a:txBody>
                    <a:bodyPr/>
                    <a:lstStyle/>
                    <a:p>
                      <a:pPr indent="0" lvl="0" marL="0" rtl="0" algn="l">
                        <a:spcBef>
                          <a:spcPts val="0"/>
                        </a:spcBef>
                        <a:spcAft>
                          <a:spcPts val="0"/>
                        </a:spcAft>
                        <a:buNone/>
                      </a:pPr>
                      <a:r>
                        <a:rPr b="1" lang="en"/>
                        <a:t>Column name</a:t>
                      </a:r>
                      <a:endParaRPr b="1"/>
                    </a:p>
                  </a:txBody>
                  <a:tcPr marT="0" marB="0" marR="0" marL="91425"/>
                </a:tc>
                <a:tc>
                  <a:txBody>
                    <a:bodyPr/>
                    <a:lstStyle/>
                    <a:p>
                      <a:pPr indent="0" lvl="0" marL="0" rtl="0" algn="l">
                        <a:spcBef>
                          <a:spcPts val="0"/>
                        </a:spcBef>
                        <a:spcAft>
                          <a:spcPts val="0"/>
                        </a:spcAft>
                        <a:buNone/>
                      </a:pPr>
                      <a:r>
                        <a:rPr b="1" lang="en"/>
                        <a:t>Description</a:t>
                      </a:r>
                      <a:endParaRPr b="1"/>
                    </a:p>
                  </a:txBody>
                  <a:tcPr marT="0" marB="0" marR="0" marL="91425"/>
                </a:tc>
              </a:tr>
              <a:tr h="237375">
                <a:tc>
                  <a:txBody>
                    <a:bodyPr/>
                    <a:lstStyle/>
                    <a:p>
                      <a:pPr indent="0" lvl="0" marL="0" rtl="0" algn="l">
                        <a:spcBef>
                          <a:spcPts val="0"/>
                        </a:spcBef>
                        <a:spcAft>
                          <a:spcPts val="0"/>
                        </a:spcAft>
                        <a:buNone/>
                      </a:pPr>
                      <a:r>
                        <a:rPr lang="en"/>
                        <a:t>a</a:t>
                      </a:r>
                      <a:r>
                        <a:rPr lang="en"/>
                        <a:t>ge</a:t>
                      </a:r>
                      <a:endParaRPr/>
                    </a:p>
                  </a:txBody>
                  <a:tcPr marT="0" marB="0" marR="0" marL="91425"/>
                </a:tc>
                <a:tc>
                  <a:txBody>
                    <a:bodyPr/>
                    <a:lstStyle/>
                    <a:p>
                      <a:pPr indent="0" lvl="0" marL="0" rtl="0" algn="l">
                        <a:spcBef>
                          <a:spcPts val="0"/>
                        </a:spcBef>
                        <a:spcAft>
                          <a:spcPts val="0"/>
                        </a:spcAft>
                        <a:buNone/>
                      </a:pPr>
                      <a:r>
                        <a:rPr lang="en"/>
                        <a:t>Age of the individual. (Integer)</a:t>
                      </a:r>
                      <a:endParaRPr/>
                    </a:p>
                  </a:txBody>
                  <a:tcPr marT="0" marB="0" marR="0" marL="91425"/>
                </a:tc>
              </a:tr>
              <a:tr h="237375">
                <a:tc>
                  <a:txBody>
                    <a:bodyPr/>
                    <a:lstStyle/>
                    <a:p>
                      <a:pPr indent="0" lvl="0" marL="0" rtl="0" algn="l">
                        <a:spcBef>
                          <a:spcPts val="0"/>
                        </a:spcBef>
                        <a:spcAft>
                          <a:spcPts val="0"/>
                        </a:spcAft>
                        <a:buNone/>
                      </a:pPr>
                      <a:r>
                        <a:rPr lang="en"/>
                        <a:t>g</a:t>
                      </a:r>
                      <a:r>
                        <a:rPr lang="en"/>
                        <a:t>ender</a:t>
                      </a:r>
                      <a:endParaRPr/>
                    </a:p>
                  </a:txBody>
                  <a:tcPr marT="0" marB="0" marR="0" marL="91425"/>
                </a:tc>
                <a:tc>
                  <a:txBody>
                    <a:bodyPr/>
                    <a:lstStyle/>
                    <a:p>
                      <a:pPr indent="0" lvl="0" marL="0" rtl="0" algn="l">
                        <a:spcBef>
                          <a:spcPts val="0"/>
                        </a:spcBef>
                        <a:spcAft>
                          <a:spcPts val="0"/>
                        </a:spcAft>
                        <a:buNone/>
                      </a:pPr>
                      <a:r>
                        <a:rPr lang="en"/>
                        <a:t>Gender of the individual. (String)</a:t>
                      </a:r>
                      <a:endParaRPr/>
                    </a:p>
                  </a:txBody>
                  <a:tcPr marT="0" marB="0" marR="0" marL="91425"/>
                </a:tc>
              </a:tr>
              <a:tr h="237375">
                <a:tc>
                  <a:txBody>
                    <a:bodyPr/>
                    <a:lstStyle/>
                    <a:p>
                      <a:pPr indent="0" lvl="0" marL="0" rtl="0" algn="l">
                        <a:spcBef>
                          <a:spcPts val="0"/>
                        </a:spcBef>
                        <a:spcAft>
                          <a:spcPts val="0"/>
                        </a:spcAft>
                        <a:buNone/>
                      </a:pPr>
                      <a:r>
                        <a:rPr lang="en"/>
                        <a:t>h</a:t>
                      </a:r>
                      <a:r>
                        <a:rPr lang="en"/>
                        <a:t>eight</a:t>
                      </a:r>
                      <a:endParaRPr/>
                    </a:p>
                  </a:txBody>
                  <a:tcPr marT="0" marB="0" marR="0" marL="91425"/>
                </a:tc>
                <a:tc>
                  <a:txBody>
                    <a:bodyPr/>
                    <a:lstStyle/>
                    <a:p>
                      <a:pPr indent="0" lvl="0" marL="0" rtl="0" algn="l">
                        <a:spcBef>
                          <a:spcPts val="0"/>
                        </a:spcBef>
                        <a:spcAft>
                          <a:spcPts val="0"/>
                        </a:spcAft>
                        <a:buNone/>
                      </a:pPr>
                      <a:r>
                        <a:rPr lang="en"/>
                        <a:t>Height of the individual in centimeters. (Int)</a:t>
                      </a:r>
                      <a:endParaRPr/>
                    </a:p>
                  </a:txBody>
                  <a:tcPr marT="0" marB="0" marR="0" marL="91425"/>
                </a:tc>
              </a:tr>
              <a:tr h="237375">
                <a:tc>
                  <a:txBody>
                    <a:bodyPr/>
                    <a:lstStyle/>
                    <a:p>
                      <a:pPr indent="0" lvl="0" marL="0" rtl="0" algn="l">
                        <a:spcBef>
                          <a:spcPts val="0"/>
                        </a:spcBef>
                        <a:spcAft>
                          <a:spcPts val="0"/>
                        </a:spcAft>
                        <a:buNone/>
                      </a:pPr>
                      <a:r>
                        <a:rPr lang="en"/>
                        <a:t>w</a:t>
                      </a:r>
                      <a:r>
                        <a:rPr lang="en"/>
                        <a:t>eight	</a:t>
                      </a:r>
                      <a:endParaRPr/>
                    </a:p>
                  </a:txBody>
                  <a:tcPr marT="0" marB="0" marR="0" marL="91425"/>
                </a:tc>
                <a:tc>
                  <a:txBody>
                    <a:bodyPr/>
                    <a:lstStyle/>
                    <a:p>
                      <a:pPr indent="0" lvl="0" marL="0" rtl="0" algn="l">
                        <a:spcBef>
                          <a:spcPts val="0"/>
                        </a:spcBef>
                        <a:spcAft>
                          <a:spcPts val="0"/>
                        </a:spcAft>
                        <a:buNone/>
                      </a:pPr>
                      <a:r>
                        <a:rPr lang="en"/>
                        <a:t>Weight of the individual in kilograms. (Integer)</a:t>
                      </a:r>
                      <a:endParaRPr/>
                    </a:p>
                  </a:txBody>
                  <a:tcPr marT="0" marB="0" marR="0" marL="91425"/>
                </a:tc>
              </a:tr>
              <a:tr h="237375">
                <a:tc>
                  <a:txBody>
                    <a:bodyPr/>
                    <a:lstStyle/>
                    <a:p>
                      <a:pPr indent="0" lvl="0" marL="0" rtl="0" algn="l">
                        <a:spcBef>
                          <a:spcPts val="0"/>
                        </a:spcBef>
                        <a:spcAft>
                          <a:spcPts val="0"/>
                        </a:spcAft>
                        <a:buNone/>
                      </a:pPr>
                      <a:r>
                        <a:rPr lang="en"/>
                        <a:t>ap_hi	</a:t>
                      </a:r>
                      <a:endParaRPr/>
                    </a:p>
                  </a:txBody>
                  <a:tcPr marT="0" marB="0" marR="0" marL="91425"/>
                </a:tc>
                <a:tc>
                  <a:txBody>
                    <a:bodyPr/>
                    <a:lstStyle/>
                    <a:p>
                      <a:pPr indent="0" lvl="0" marL="0" rtl="0" algn="l">
                        <a:spcBef>
                          <a:spcPts val="0"/>
                        </a:spcBef>
                        <a:spcAft>
                          <a:spcPts val="0"/>
                        </a:spcAft>
                        <a:buNone/>
                      </a:pPr>
                      <a:r>
                        <a:rPr lang="en"/>
                        <a:t>Systolic blood pressure reading. (Integer)</a:t>
                      </a:r>
                      <a:endParaRPr/>
                    </a:p>
                  </a:txBody>
                  <a:tcPr marT="0" marB="0" marR="0" marL="91425"/>
                </a:tc>
              </a:tr>
              <a:tr h="237375">
                <a:tc>
                  <a:txBody>
                    <a:bodyPr/>
                    <a:lstStyle/>
                    <a:p>
                      <a:pPr indent="0" lvl="0" marL="0" rtl="0" algn="l">
                        <a:spcBef>
                          <a:spcPts val="0"/>
                        </a:spcBef>
                        <a:spcAft>
                          <a:spcPts val="0"/>
                        </a:spcAft>
                        <a:buNone/>
                      </a:pPr>
                      <a:r>
                        <a:rPr lang="en"/>
                        <a:t>ap_lo</a:t>
                      </a:r>
                      <a:endParaRPr/>
                    </a:p>
                  </a:txBody>
                  <a:tcPr marT="0" marB="0" marR="0" marL="91425"/>
                </a:tc>
                <a:tc>
                  <a:txBody>
                    <a:bodyPr/>
                    <a:lstStyle/>
                    <a:p>
                      <a:pPr indent="0" lvl="0" marL="0" rtl="0" algn="l">
                        <a:spcBef>
                          <a:spcPts val="0"/>
                        </a:spcBef>
                        <a:spcAft>
                          <a:spcPts val="0"/>
                        </a:spcAft>
                        <a:buNone/>
                      </a:pPr>
                      <a:r>
                        <a:rPr lang="en"/>
                        <a:t>Diastolic blood pressure reading. (Integer)</a:t>
                      </a:r>
                      <a:endParaRPr/>
                    </a:p>
                  </a:txBody>
                  <a:tcPr marT="0" marB="0" marR="0" marL="91425"/>
                </a:tc>
              </a:tr>
              <a:tr h="237375">
                <a:tc>
                  <a:txBody>
                    <a:bodyPr/>
                    <a:lstStyle/>
                    <a:p>
                      <a:pPr indent="0" lvl="0" marL="0" rtl="0" algn="l">
                        <a:spcBef>
                          <a:spcPts val="0"/>
                        </a:spcBef>
                        <a:spcAft>
                          <a:spcPts val="0"/>
                        </a:spcAft>
                        <a:buNone/>
                      </a:pPr>
                      <a:r>
                        <a:rPr lang="en"/>
                        <a:t>cholesterol	</a:t>
                      </a:r>
                      <a:endParaRPr/>
                    </a:p>
                  </a:txBody>
                  <a:tcPr marT="0" marB="0" marR="0" marL="91425"/>
                </a:tc>
                <a:tc>
                  <a:txBody>
                    <a:bodyPr/>
                    <a:lstStyle/>
                    <a:p>
                      <a:pPr indent="0" lvl="0" marL="0" rtl="0" algn="l">
                        <a:spcBef>
                          <a:spcPts val="0"/>
                        </a:spcBef>
                        <a:spcAft>
                          <a:spcPts val="0"/>
                        </a:spcAft>
                        <a:buNone/>
                      </a:pPr>
                      <a:r>
                        <a:rPr lang="en"/>
                        <a:t>Cholesterol level of the individual. (Integer)</a:t>
                      </a:r>
                      <a:endParaRPr/>
                    </a:p>
                  </a:txBody>
                  <a:tcPr marT="0" marB="0" marR="0" marL="91425"/>
                </a:tc>
              </a:tr>
              <a:tr h="237375">
                <a:tc>
                  <a:txBody>
                    <a:bodyPr/>
                    <a:lstStyle/>
                    <a:p>
                      <a:pPr indent="0" lvl="0" marL="0" rtl="0" algn="l">
                        <a:spcBef>
                          <a:spcPts val="0"/>
                        </a:spcBef>
                        <a:spcAft>
                          <a:spcPts val="0"/>
                        </a:spcAft>
                        <a:buNone/>
                      </a:pPr>
                      <a:r>
                        <a:rPr lang="en"/>
                        <a:t>gluc</a:t>
                      </a:r>
                      <a:endParaRPr/>
                    </a:p>
                  </a:txBody>
                  <a:tcPr marT="0" marB="0" marR="0" marL="91425"/>
                </a:tc>
                <a:tc>
                  <a:txBody>
                    <a:bodyPr/>
                    <a:lstStyle/>
                    <a:p>
                      <a:pPr indent="0" lvl="0" marL="0" rtl="0" algn="l">
                        <a:spcBef>
                          <a:spcPts val="0"/>
                        </a:spcBef>
                        <a:spcAft>
                          <a:spcPts val="0"/>
                        </a:spcAft>
                        <a:buNone/>
                      </a:pPr>
                      <a:r>
                        <a:rPr lang="en"/>
                        <a:t>Glucose level of the individual. (Integer) </a:t>
                      </a:r>
                      <a:endParaRPr/>
                    </a:p>
                  </a:txBody>
                  <a:tcPr marT="0" marB="0" marR="0" marL="91425"/>
                </a:tc>
              </a:tr>
              <a:tr h="238225">
                <a:tc>
                  <a:txBody>
                    <a:bodyPr/>
                    <a:lstStyle/>
                    <a:p>
                      <a:pPr indent="0" lvl="0" marL="0" rtl="0" algn="l">
                        <a:spcBef>
                          <a:spcPts val="0"/>
                        </a:spcBef>
                        <a:spcAft>
                          <a:spcPts val="0"/>
                        </a:spcAft>
                        <a:buNone/>
                      </a:pPr>
                      <a:r>
                        <a:rPr lang="en"/>
                        <a:t>smoke		</a:t>
                      </a:r>
                      <a:endParaRPr/>
                    </a:p>
                  </a:txBody>
                  <a:tcPr marT="0" marB="0" marR="0" marL="91425"/>
                </a:tc>
                <a:tc>
                  <a:txBody>
                    <a:bodyPr/>
                    <a:lstStyle/>
                    <a:p>
                      <a:pPr indent="0" lvl="0" marL="0" rtl="0" algn="l">
                        <a:spcBef>
                          <a:spcPts val="0"/>
                        </a:spcBef>
                        <a:spcAft>
                          <a:spcPts val="0"/>
                        </a:spcAft>
                        <a:buNone/>
                      </a:pPr>
                      <a:r>
                        <a:rPr lang="en"/>
                        <a:t>Smoking status of the individual. (Boolean)</a:t>
                      </a:r>
                      <a:endParaRPr/>
                    </a:p>
                  </a:txBody>
                  <a:tcPr marT="0" marB="0" marR="0" marL="91425"/>
                </a:tc>
              </a:tr>
              <a:tr h="237375">
                <a:tc>
                  <a:txBody>
                    <a:bodyPr/>
                    <a:lstStyle/>
                    <a:p>
                      <a:pPr indent="0" lvl="0" marL="0" rtl="0" algn="l">
                        <a:spcBef>
                          <a:spcPts val="0"/>
                        </a:spcBef>
                        <a:spcAft>
                          <a:spcPts val="0"/>
                        </a:spcAft>
                        <a:buNone/>
                      </a:pPr>
                      <a:r>
                        <a:rPr lang="en"/>
                        <a:t>alco	</a:t>
                      </a:r>
                      <a:endParaRPr/>
                    </a:p>
                  </a:txBody>
                  <a:tcPr marT="0" marB="0" marR="0" marL="91425"/>
                </a:tc>
                <a:tc>
                  <a:txBody>
                    <a:bodyPr/>
                    <a:lstStyle/>
                    <a:p>
                      <a:pPr indent="0" lvl="0" marL="0" rtl="0" algn="l">
                        <a:spcBef>
                          <a:spcPts val="0"/>
                        </a:spcBef>
                        <a:spcAft>
                          <a:spcPts val="0"/>
                        </a:spcAft>
                        <a:buNone/>
                      </a:pPr>
                      <a:r>
                        <a:rPr lang="en"/>
                        <a:t>Alcohol consumption status of the individual. (Boolean)</a:t>
                      </a:r>
                      <a:endParaRPr/>
                    </a:p>
                  </a:txBody>
                  <a:tcPr marT="0" marB="0" marR="0" marL="91425"/>
                </a:tc>
              </a:tr>
              <a:tr h="237375">
                <a:tc>
                  <a:txBody>
                    <a:bodyPr/>
                    <a:lstStyle/>
                    <a:p>
                      <a:pPr indent="0" lvl="0" marL="0" rtl="0" algn="l">
                        <a:spcBef>
                          <a:spcPts val="0"/>
                        </a:spcBef>
                        <a:spcAft>
                          <a:spcPts val="0"/>
                        </a:spcAft>
                        <a:buNone/>
                      </a:pPr>
                      <a:r>
                        <a:rPr lang="en"/>
                        <a:t>active</a:t>
                      </a:r>
                      <a:endParaRPr/>
                    </a:p>
                  </a:txBody>
                  <a:tcPr marT="0" marB="0" marR="0" marL="91425"/>
                </a:tc>
                <a:tc>
                  <a:txBody>
                    <a:bodyPr/>
                    <a:lstStyle/>
                    <a:p>
                      <a:pPr indent="0" lvl="0" marL="0" rtl="0" algn="l">
                        <a:spcBef>
                          <a:spcPts val="0"/>
                        </a:spcBef>
                        <a:spcAft>
                          <a:spcPts val="0"/>
                        </a:spcAft>
                        <a:buNone/>
                      </a:pPr>
                      <a:r>
                        <a:rPr lang="en"/>
                        <a:t>Physical activity level. (Boolean) 0 = No,1 = Yes</a:t>
                      </a:r>
                      <a:endParaRPr/>
                    </a:p>
                  </a:txBody>
                  <a:tcPr marT="0" marB="0" marR="0" marL="91425"/>
                </a:tc>
              </a:tr>
              <a:tr h="236400">
                <a:tc>
                  <a:txBody>
                    <a:bodyPr/>
                    <a:lstStyle/>
                    <a:p>
                      <a:pPr indent="0" lvl="0" marL="0" rtl="0" algn="l">
                        <a:spcBef>
                          <a:spcPts val="0"/>
                        </a:spcBef>
                        <a:spcAft>
                          <a:spcPts val="0"/>
                        </a:spcAft>
                        <a:buNone/>
                      </a:pPr>
                      <a:r>
                        <a:rPr lang="en"/>
                        <a:t>cardio</a:t>
                      </a:r>
                      <a:endParaRPr/>
                    </a:p>
                  </a:txBody>
                  <a:tcPr marT="0" marB="0" marR="0" marL="91425"/>
                </a:tc>
                <a:tc>
                  <a:txBody>
                    <a:bodyPr/>
                    <a:lstStyle/>
                    <a:p>
                      <a:pPr indent="0" lvl="0" marL="0" rtl="0" algn="l">
                        <a:spcBef>
                          <a:spcPts val="0"/>
                        </a:spcBef>
                        <a:spcAft>
                          <a:spcPts val="0"/>
                        </a:spcAft>
                        <a:buNone/>
                      </a:pPr>
                      <a:r>
                        <a:rPr lang="en"/>
                        <a:t>Presence or absence of cardiovascular disease. (Boolean) </a:t>
                      </a:r>
                      <a:endParaRPr/>
                    </a:p>
                    <a:p>
                      <a:pPr indent="0" lvl="0" marL="0" rtl="0" algn="l">
                        <a:spcBef>
                          <a:spcPts val="0"/>
                        </a:spcBef>
                        <a:spcAft>
                          <a:spcPts val="0"/>
                        </a:spcAft>
                        <a:buNone/>
                      </a:pPr>
                      <a:r>
                        <a:rPr lang="en"/>
                        <a:t>0 = No,1 = Yes</a:t>
                      </a:r>
                      <a:endParaRPr/>
                    </a:p>
                  </a:txBody>
                  <a:tcPr marT="0" marB="0" marR="0" marL="91425"/>
                </a:tc>
              </a:tr>
            </a:tbl>
          </a:graphicData>
        </a:graphic>
      </p:graphicFrame>
      <p:sp>
        <p:nvSpPr>
          <p:cNvPr id="152" name="Google Shape;152;p32"/>
          <p:cNvSpPr txBox="1"/>
          <p:nvPr/>
        </p:nvSpPr>
        <p:spPr>
          <a:xfrm>
            <a:off x="1507350" y="3537925"/>
            <a:ext cx="6676800" cy="32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 Table 1: </a:t>
            </a:r>
            <a:r>
              <a:rPr lang="en" sz="900"/>
              <a:t>Risk Factors for Cardiovascular Heart Disease Dataset table from: https://www.kaggle.com/datasets/thedevastator/exploring-risk-factors-for-cardiovascular-diseas</a:t>
            </a:r>
            <a:endParaRPr sz="900"/>
          </a:p>
          <a:p>
            <a:pPr indent="0" lvl="0" marL="0" rtl="0" algn="l">
              <a:spcBef>
                <a:spcPts val="0"/>
              </a:spcBef>
              <a:spcAft>
                <a:spcPts val="0"/>
              </a:spcAft>
              <a:buClr>
                <a:schemeClr val="dk1"/>
              </a:buClr>
              <a:buSzPts val="1100"/>
              <a:buFont typeface="Arial"/>
              <a:buNone/>
            </a:pPr>
            <a:r>
              <a:t/>
            </a:r>
            <a:endParaRPr sz="900"/>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